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Lst>
  <p:notesMasterIdLst>
    <p:notesMasterId r:id="rId21"/>
  </p:notesMasterIdLst>
  <p:handoutMasterIdLst>
    <p:handoutMasterId r:id="rId22"/>
  </p:handoutMasterIdLst>
  <p:sldIdLst>
    <p:sldId id="256" r:id="rId3"/>
    <p:sldId id="257" r:id="rId4"/>
    <p:sldId id="276" r:id="rId5"/>
    <p:sldId id="259" r:id="rId6"/>
    <p:sldId id="262" r:id="rId7"/>
    <p:sldId id="266" r:id="rId8"/>
    <p:sldId id="271" r:id="rId9"/>
    <p:sldId id="268" r:id="rId10"/>
    <p:sldId id="277" r:id="rId11"/>
    <p:sldId id="270" r:id="rId12"/>
    <p:sldId id="263" r:id="rId13"/>
    <p:sldId id="267" r:id="rId14"/>
    <p:sldId id="272" r:id="rId15"/>
    <p:sldId id="273" r:id="rId16"/>
    <p:sldId id="274" r:id="rId17"/>
    <p:sldId id="275" r:id="rId18"/>
    <p:sldId id="264" r:id="rId19"/>
    <p:sldId id="265" r:id="rId2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80245" autoAdjust="0"/>
  </p:normalViewPr>
  <p:slideViewPr>
    <p:cSldViewPr snapToGrid="0">
      <p:cViewPr varScale="1">
        <p:scale>
          <a:sx n="88" d="100"/>
          <a:sy n="88" d="100"/>
        </p:scale>
        <p:origin x="437" y="67"/>
      </p:cViewPr>
      <p:guideLst/>
    </p:cSldViewPr>
  </p:slideViewPr>
  <p:outlineViewPr>
    <p:cViewPr>
      <p:scale>
        <a:sx n="33" d="100"/>
        <a:sy n="33" d="100"/>
      </p:scale>
      <p:origin x="0" y="-1435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3A5C99-C0B8-4857-80A0-56C7125BA2D0}" type="datetimeFigureOut">
              <a:rPr lang="zh-TW" altLang="en-US" smtClean="0"/>
              <a:t>2017/6/13</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C844F5-B8CF-4690-A97E-CC2E0B9DFB35}" type="slidenum">
              <a:rPr lang="zh-TW" altLang="en-US" smtClean="0"/>
              <a:t>‹#›</a:t>
            </a:fld>
            <a:endParaRPr lang="zh-TW" altLang="en-US"/>
          </a:p>
        </p:txBody>
      </p:sp>
    </p:spTree>
    <p:extLst>
      <p:ext uri="{BB962C8B-B14F-4D97-AF65-F5344CB8AC3E}">
        <p14:creationId xmlns:p14="http://schemas.microsoft.com/office/powerpoint/2010/main" val="2313512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E0500-6B4F-42F1-B309-30FB0124253C}" type="datetimeFigureOut">
              <a:rPr lang="zh-TW" altLang="en-US" smtClean="0"/>
              <a:t>2017/6/13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86F17-5C88-4FDC-BE2D-DFB8CFC00C43}" type="slidenum">
              <a:rPr lang="zh-TW" altLang="en-US" smtClean="0"/>
              <a:t>‹#›</a:t>
            </a:fld>
            <a:endParaRPr lang="zh-TW" altLang="en-US"/>
          </a:p>
        </p:txBody>
      </p:sp>
    </p:spTree>
    <p:extLst>
      <p:ext uri="{BB962C8B-B14F-4D97-AF65-F5344CB8AC3E}">
        <p14:creationId xmlns:p14="http://schemas.microsoft.com/office/powerpoint/2010/main" val="258326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利用使用者的互動訊號進行網頁圖片搜尋</a:t>
            </a:r>
            <a:endParaRPr lang="zh-TW" altLang="en-US" dirty="0"/>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1</a:t>
            </a:fld>
            <a:endParaRPr lang="zh-TW" altLang="en-US"/>
          </a:p>
        </p:txBody>
      </p:sp>
    </p:spTree>
    <p:extLst>
      <p:ext uri="{BB962C8B-B14F-4D97-AF65-F5344CB8AC3E}">
        <p14:creationId xmlns:p14="http://schemas.microsoft.com/office/powerpoint/2010/main" val="77943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A49A9CD-D4FC-4584-B197-563EF4575D2F}" type="slidenum">
              <a:rPr lang="zh-TW" altLang="en-US" smtClean="0"/>
              <a:t>11</a:t>
            </a:fld>
            <a:endParaRPr lang="zh-TW" altLang="en-US"/>
          </a:p>
        </p:txBody>
      </p:sp>
    </p:spTree>
    <p:extLst>
      <p:ext uri="{BB962C8B-B14F-4D97-AF65-F5344CB8AC3E}">
        <p14:creationId xmlns:p14="http://schemas.microsoft.com/office/powerpoint/2010/main" val="2291918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12</a:t>
            </a:fld>
            <a:endParaRPr lang="zh-TW" altLang="en-US"/>
          </a:p>
        </p:txBody>
      </p:sp>
    </p:spTree>
    <p:extLst>
      <p:ext uri="{BB962C8B-B14F-4D97-AF65-F5344CB8AC3E}">
        <p14:creationId xmlns:p14="http://schemas.microsoft.com/office/powerpoint/2010/main" val="320324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13</a:t>
            </a:fld>
            <a:endParaRPr lang="zh-TW" altLang="en-US"/>
          </a:p>
        </p:txBody>
      </p:sp>
    </p:spTree>
    <p:extLst>
      <p:ext uri="{BB962C8B-B14F-4D97-AF65-F5344CB8AC3E}">
        <p14:creationId xmlns:p14="http://schemas.microsoft.com/office/powerpoint/2010/main" val="407744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14</a:t>
            </a:fld>
            <a:endParaRPr lang="zh-TW" altLang="en-US"/>
          </a:p>
        </p:txBody>
      </p:sp>
    </p:spTree>
    <p:extLst>
      <p:ext uri="{BB962C8B-B14F-4D97-AF65-F5344CB8AC3E}">
        <p14:creationId xmlns:p14="http://schemas.microsoft.com/office/powerpoint/2010/main" val="190876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smtClean="0"/>
              <a:t>B1</a:t>
            </a:r>
            <a:r>
              <a:rPr lang="zh-TW" altLang="en-US" baseline="0" dirty="0" smtClean="0"/>
              <a:t>：第一組功能純粹基於內容，因為它不包含有關使用者互動的資訊</a:t>
            </a:r>
            <a:endParaRPr lang="en-US" altLang="zh-TW" baseline="0" dirty="0" smtClean="0"/>
          </a:p>
          <a:p>
            <a:r>
              <a:rPr lang="en-US" altLang="zh-TW" baseline="0" dirty="0" smtClean="0"/>
              <a:t>-</a:t>
            </a:r>
            <a:r>
              <a:rPr lang="zh-TW" altLang="en-US" baseline="0" dirty="0" smtClean="0"/>
              <a:t> </a:t>
            </a:r>
            <a:r>
              <a:rPr lang="en-US" altLang="zh-TW" baseline="0" dirty="0" smtClean="0"/>
              <a:t>Query </a:t>
            </a:r>
            <a:r>
              <a:rPr lang="zh-TW" altLang="en-US" baseline="0" dirty="0" smtClean="0"/>
              <a:t>特徵：</a:t>
            </a:r>
            <a:r>
              <a:rPr lang="en-US" altLang="zh-TW" baseline="0" dirty="0" smtClean="0"/>
              <a:t>Query</a:t>
            </a:r>
            <a:r>
              <a:rPr lang="zh-TW" altLang="en-US" baseline="0" dirty="0" smtClean="0"/>
              <a:t>長度，</a:t>
            </a:r>
            <a:r>
              <a:rPr lang="en-US" altLang="zh-TW" baseline="0" dirty="0" smtClean="0"/>
              <a:t>Query</a:t>
            </a:r>
            <a:r>
              <a:rPr lang="zh-TW" altLang="en-US" baseline="0" dirty="0" smtClean="0"/>
              <a:t>頻率，</a:t>
            </a:r>
            <a:r>
              <a:rPr lang="en-US" altLang="zh-TW" baseline="0" dirty="0" smtClean="0"/>
              <a:t>Query</a:t>
            </a:r>
            <a:r>
              <a:rPr lang="zh-TW" altLang="en-US" baseline="0" dirty="0" smtClean="0"/>
              <a:t>類別等</a:t>
            </a:r>
            <a:endParaRPr lang="en-US" altLang="zh-TW" baseline="0" dirty="0" smtClean="0"/>
          </a:p>
          <a:p>
            <a:pPr marL="171450" indent="-171450">
              <a:buFontTx/>
              <a:buChar char="-"/>
            </a:pPr>
            <a:r>
              <a:rPr lang="zh-TW" altLang="en-US" baseline="0" dirty="0" smtClean="0"/>
              <a:t>文本匹配：基於文檔文本和錨文本的功能。</a:t>
            </a:r>
            <a:endParaRPr lang="en-US" altLang="zh-TW" baseline="0" dirty="0" smtClean="0"/>
          </a:p>
          <a:p>
            <a:endParaRPr lang="en-US" altLang="zh-TW" baseline="0" dirty="0" smtClean="0"/>
          </a:p>
          <a:p>
            <a:r>
              <a:rPr lang="en-US" altLang="zh-TW" baseline="0" dirty="0" smtClean="0"/>
              <a:t>B2</a:t>
            </a:r>
            <a:r>
              <a:rPr lang="zh-TW" altLang="en-US" baseline="0" dirty="0" smtClean="0"/>
              <a:t>：除了</a:t>
            </a:r>
            <a:r>
              <a:rPr lang="en-US" altLang="zh-TW" baseline="0" dirty="0" smtClean="0"/>
              <a:t>B1</a:t>
            </a:r>
            <a:r>
              <a:rPr lang="zh-TW" altLang="en-US" baseline="0" dirty="0" smtClean="0"/>
              <a:t>的所有特徵之外，包括</a:t>
            </a:r>
            <a:r>
              <a:rPr lang="en-US" altLang="zh-TW" sz="1200" kern="1200" dirty="0" smtClean="0">
                <a:solidFill>
                  <a:schemeClr val="tx1"/>
                </a:solidFill>
                <a:effectLst/>
                <a:latin typeface="+mn-lt"/>
                <a:ea typeface="+mn-ea"/>
                <a:cs typeface="+mn-cs"/>
              </a:rPr>
              <a:t>query-</a:t>
            </a:r>
            <a:r>
              <a:rPr lang="zh-TW" altLang="en-US" sz="1200" kern="1200" dirty="0" smtClean="0">
                <a:solidFill>
                  <a:schemeClr val="tx1"/>
                </a:solidFill>
                <a:effectLst/>
                <a:latin typeface="+mn-lt"/>
                <a:ea typeface="+mn-ea"/>
                <a:cs typeface="+mn-cs"/>
              </a:rPr>
              <a:t>圖片</a:t>
            </a:r>
            <a:r>
              <a:rPr lang="en-US" altLang="zh-TW" sz="1200" kern="1200" dirty="0" smtClean="0">
                <a:solidFill>
                  <a:schemeClr val="tx1"/>
                </a:solidFill>
                <a:effectLst/>
                <a:latin typeface="+mn-lt"/>
                <a:ea typeface="+mn-ea"/>
                <a:cs typeface="+mn-cs"/>
              </a:rPr>
              <a:t>URL</a:t>
            </a:r>
            <a:r>
              <a:rPr lang="zh-TW" altLang="en-US" sz="1200" kern="1200" baseline="0" dirty="0" smtClean="0">
                <a:solidFill>
                  <a:schemeClr val="tx1"/>
                </a:solidFill>
                <a:effectLst/>
                <a:latin typeface="+mn-lt"/>
                <a:ea typeface="+mn-ea"/>
                <a:cs typeface="+mn-cs"/>
              </a:rPr>
              <a:t> </a:t>
            </a:r>
            <a:r>
              <a:rPr lang="en-US" altLang="zh-TW" sz="1200" kern="1200" baseline="0" dirty="0" smtClean="0">
                <a:solidFill>
                  <a:schemeClr val="tx1"/>
                </a:solidFill>
                <a:effectLst/>
                <a:latin typeface="+mn-lt"/>
                <a:ea typeface="+mn-ea"/>
                <a:cs typeface="+mn-cs"/>
              </a:rPr>
              <a:t>pairs </a:t>
            </a:r>
            <a:r>
              <a:rPr lang="zh-TW" altLang="en-US" baseline="0" dirty="0" smtClean="0"/>
              <a:t>的點擊率</a:t>
            </a:r>
            <a:r>
              <a:rPr lang="en-US" altLang="zh-TW" baseline="0" dirty="0" smtClean="0"/>
              <a:t>(CTR)</a:t>
            </a:r>
            <a:r>
              <a:rPr lang="zh-TW" altLang="en-US" baseline="0" dirty="0" smtClean="0"/>
              <a:t>的相關性</a:t>
            </a:r>
            <a:r>
              <a:rPr lang="en-US" altLang="zh-TW" baseline="0" dirty="0" smtClean="0"/>
              <a:t>feedback</a:t>
            </a:r>
            <a:r>
              <a:rPr lang="zh-TW" altLang="en-US" baseline="0" dirty="0" smtClean="0"/>
              <a:t>，意思是有包含這個</a:t>
            </a:r>
            <a:r>
              <a:rPr lang="en-US" altLang="zh-TW" baseline="0" dirty="0" smtClean="0"/>
              <a:t>baseline</a:t>
            </a:r>
            <a:r>
              <a:rPr lang="zh-TW" altLang="en-US" baseline="0" dirty="0" smtClean="0"/>
              <a:t>方法。</a:t>
            </a:r>
            <a:endParaRPr lang="en-US" altLang="zh-TW" baseline="0" dirty="0" smtClean="0"/>
          </a:p>
          <a:p>
            <a:pPr marL="0" indent="0">
              <a:buFontTx/>
              <a:buNone/>
            </a:pPr>
            <a:endParaRPr lang="en-US" altLang="zh-TW" baseline="0" dirty="0" smtClean="0"/>
          </a:p>
          <a:p>
            <a:pPr marL="0" indent="0">
              <a:buFontTx/>
              <a:buNone/>
            </a:pPr>
            <a:r>
              <a:rPr lang="zh-TW" altLang="en-US" baseline="0" dirty="0" smtClean="0"/>
              <a:t>（</a:t>
            </a:r>
            <a:r>
              <a:rPr lang="en-US" altLang="zh-TW" baseline="0" dirty="0" smtClean="0"/>
              <a:t>NDCG</a:t>
            </a:r>
            <a:r>
              <a:rPr lang="zh-TW" altLang="en-US" baseline="0" dirty="0" smtClean="0"/>
              <a:t>）作為指標來評估搜索相關性。</a:t>
            </a:r>
            <a:r>
              <a:rPr lang="en-US" altLang="zh-TW" baseline="0" dirty="0" smtClean="0"/>
              <a:t/>
            </a:r>
            <a:br>
              <a:rPr lang="en-US" altLang="zh-TW" baseline="0" dirty="0" smtClean="0"/>
            </a:br>
            <a:endParaRPr lang="zh-TW" altLang="en-US" dirty="0"/>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15</a:t>
            </a:fld>
            <a:endParaRPr lang="zh-TW" altLang="en-US"/>
          </a:p>
        </p:txBody>
      </p:sp>
    </p:spTree>
    <p:extLst>
      <p:ext uri="{BB962C8B-B14F-4D97-AF65-F5344CB8AC3E}">
        <p14:creationId xmlns:p14="http://schemas.microsoft.com/office/powerpoint/2010/main" val="1545463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A49A9CD-D4FC-4584-B197-563EF4575D2F}" type="slidenum">
              <a:rPr lang="zh-TW" altLang="en-US" smtClean="0"/>
              <a:t>17</a:t>
            </a:fld>
            <a:endParaRPr lang="zh-TW" altLang="en-US"/>
          </a:p>
        </p:txBody>
      </p:sp>
    </p:spTree>
    <p:extLst>
      <p:ext uri="{BB962C8B-B14F-4D97-AF65-F5344CB8AC3E}">
        <p14:creationId xmlns:p14="http://schemas.microsoft.com/office/powerpoint/2010/main" val="3131258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第一點</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根據搜索結果頁面上的圖片特定互動提出一個“懸停”率。</a:t>
            </a:r>
          </a:p>
          <a:p>
            <a:endParaRPr lang="en-US" altLang="zh-TW" dirty="0" smtClean="0"/>
          </a:p>
          <a:p>
            <a:r>
              <a:rPr lang="zh-TW" altLang="en-US" dirty="0" smtClean="0"/>
              <a:t>第二點</a:t>
            </a:r>
            <a:r>
              <a:rPr lang="en-US" altLang="zh-TW" dirty="0" smtClean="0"/>
              <a:t>:</a:t>
            </a:r>
            <a:r>
              <a:rPr lang="zh-TW" altLang="en-US" dirty="0" smtClean="0"/>
              <a:t>基於使用者與圖片預覽頁面的互動提出兩組用戶行為特徵：</a:t>
            </a:r>
            <a:r>
              <a:rPr lang="en-US" altLang="zh-TW" dirty="0" smtClean="0"/>
              <a:t/>
            </a:r>
            <a:br>
              <a:rPr lang="en-US" altLang="zh-TW" dirty="0" smtClean="0"/>
            </a:br>
            <a:endParaRPr lang="zh-TW" altLang="en-US" dirty="0" smtClean="0"/>
          </a:p>
          <a:p>
            <a:r>
              <a:rPr lang="zh-TW" altLang="en-US" dirty="0" smtClean="0"/>
              <a:t>（</a:t>
            </a:r>
            <a:r>
              <a:rPr lang="en-US" altLang="zh-TW" dirty="0" err="1" smtClean="0"/>
              <a:t>i</a:t>
            </a:r>
            <a:r>
              <a:rPr lang="zh-TW" altLang="en-US" dirty="0" smtClean="0"/>
              <a:t>）透過點擊 從預覽的頁面到 存放圖片的參考頁面</a:t>
            </a:r>
          </a:p>
          <a:p>
            <a:r>
              <a:rPr lang="zh-TW" altLang="en-US" dirty="0" smtClean="0"/>
              <a:t>（</a:t>
            </a:r>
            <a:r>
              <a:rPr lang="en-US" altLang="zh-TW" dirty="0" smtClean="0"/>
              <a:t>ii</a:t>
            </a:r>
            <a:r>
              <a:rPr lang="zh-TW" altLang="en-US" dirty="0" smtClean="0"/>
              <a:t>）一組停留時間 特徵。</a:t>
            </a:r>
            <a:r>
              <a:rPr lang="en-US" altLang="zh-TW" dirty="0" smtClean="0"/>
              <a:t/>
            </a:r>
            <a:br>
              <a:rPr lang="en-US" altLang="zh-TW" dirty="0" smtClean="0"/>
            </a:br>
            <a:r>
              <a:rPr lang="en-US" altLang="zh-TW" dirty="0" smtClean="0"/>
              <a:t/>
            </a:r>
            <a:br>
              <a:rPr lang="en-US" altLang="zh-TW" dirty="0" smtClean="0"/>
            </a:br>
            <a:r>
              <a:rPr lang="zh-TW" altLang="en-US" dirty="0" smtClean="0"/>
              <a:t>第三點</a:t>
            </a:r>
            <a:r>
              <a:rPr lang="en-US" altLang="zh-TW" dirty="0" smtClean="0"/>
              <a:t>:</a:t>
            </a:r>
            <a:r>
              <a:rPr lang="zh-TW" altLang="en-US" dirty="0" smtClean="0"/>
              <a:t> 使用大規模標註的語料庫來評估這些新穎特徵，並顯示出基於過去點擊特徵，實現更強大的顯著的改進。</a:t>
            </a:r>
          </a:p>
          <a:p>
            <a:endParaRPr lang="zh-TW" altLang="en-US" dirty="0"/>
          </a:p>
        </p:txBody>
      </p:sp>
      <p:sp>
        <p:nvSpPr>
          <p:cNvPr id="4" name="投影片編號版面配置區 3"/>
          <p:cNvSpPr>
            <a:spLocks noGrp="1"/>
          </p:cNvSpPr>
          <p:nvPr>
            <p:ph type="sldNum" sz="quarter" idx="10"/>
          </p:nvPr>
        </p:nvSpPr>
        <p:spPr/>
        <p:txBody>
          <a:bodyPr/>
          <a:lstStyle/>
          <a:p>
            <a:fld id="{FA49A9CD-D4FC-4584-B197-563EF4575D2F}" type="slidenum">
              <a:rPr lang="zh-TW" altLang="en-US" smtClean="0"/>
              <a:t>18</a:t>
            </a:fld>
            <a:endParaRPr lang="zh-TW" altLang="en-US"/>
          </a:p>
        </p:txBody>
      </p:sp>
    </p:spTree>
    <p:extLst>
      <p:ext uri="{BB962C8B-B14F-4D97-AF65-F5344CB8AC3E}">
        <p14:creationId xmlns:p14="http://schemas.microsoft.com/office/powerpoint/2010/main" val="297227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i="0" kern="1200" dirty="0" smtClean="0">
                <a:solidFill>
                  <a:schemeClr val="tx1"/>
                </a:solidFill>
                <a:effectLst/>
                <a:latin typeface="+mn-lt"/>
                <a:ea typeface="+mn-ea"/>
                <a:cs typeface="+mn-cs"/>
              </a:rPr>
              <a:t>布萊德・彼特</a:t>
            </a:r>
            <a:r>
              <a:rPr lang="en-US" altLang="ja-JP"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美國男演員及電影製片人</a:t>
            </a:r>
            <a:endParaRPr lang="en-US" altLang="ja-JP"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Web</a:t>
            </a:r>
            <a:r>
              <a:rPr lang="zh-TW" altLang="en-US" dirty="0" smtClean="0"/>
              <a:t>圖片搜索引擎結果的使用者界面與傳統（文本）網絡搜索結果的界面有很大的不同，支持更豐富的互動。</a:t>
            </a:r>
            <a:r>
              <a:rPr lang="en-US" altLang="zh-TW" dirty="0" smtClean="0"/>
              <a:t/>
            </a:r>
            <a:br>
              <a:rPr lang="en-US" altLang="zh-TW" dirty="0" smtClean="0"/>
            </a:br>
            <a:r>
              <a:rPr lang="en-US" altLang="zh-TW" dirty="0" smtClean="0"/>
              <a:t/>
            </a:r>
            <a:br>
              <a:rPr lang="en-US" altLang="zh-TW" dirty="0" smtClean="0"/>
            </a:br>
            <a:r>
              <a:rPr lang="en-US" altLang="zh-TW" dirty="0" smtClean="0"/>
              <a:t>Hover</a:t>
            </a:r>
            <a:r>
              <a:rPr lang="en-US" altLang="zh-TW" baseline="0" dirty="0" smtClean="0"/>
              <a:t> </a:t>
            </a:r>
            <a:r>
              <a:rPr lang="zh-TW" altLang="en-US" dirty="0" smtClean="0"/>
              <a:t>懸停</a:t>
            </a:r>
            <a:r>
              <a:rPr lang="en-US" altLang="zh-TW" dirty="0" smtClean="0"/>
              <a:t/>
            </a:r>
            <a:br>
              <a:rPr lang="en-US" altLang="zh-TW" dirty="0" smtClean="0"/>
            </a:br>
            <a:r>
              <a:rPr lang="en-US" altLang="zh-TW" dirty="0" smtClean="0"/>
              <a:t/>
            </a:r>
            <a:br>
              <a:rPr lang="en-US" altLang="zh-TW" dirty="0" smtClean="0"/>
            </a:br>
            <a:r>
              <a:rPr lang="zh-TW" altLang="en-US" dirty="0" smtClean="0"/>
              <a:t>導覽 可以依序瀏覽搜尋結果的圖片</a:t>
            </a:r>
            <a:r>
              <a:rPr lang="en-US" altLang="zh-TW" dirty="0" smtClean="0"/>
              <a:t/>
            </a:r>
            <a:br>
              <a:rPr lang="en-US" altLang="zh-TW" dirty="0" smtClean="0"/>
            </a:br>
            <a:r>
              <a:rPr lang="en-US" altLang="zh-TW" dirty="0" smtClean="0"/>
              <a:t/>
            </a:r>
            <a:br>
              <a:rPr lang="en-US" altLang="zh-TW" dirty="0" smtClean="0"/>
            </a:br>
            <a:r>
              <a:rPr lang="zh-TW" altLang="en-US" dirty="0" smtClean="0"/>
              <a:t>縮圖表，可跳躍式瀏覽</a:t>
            </a:r>
            <a:r>
              <a:rPr lang="en-US" altLang="zh-TW" dirty="0" smtClean="0"/>
              <a:t/>
            </a:r>
            <a:br>
              <a:rPr lang="en-US" altLang="zh-TW" dirty="0" smtClean="0"/>
            </a:br>
            <a:r>
              <a:rPr lang="en-US" altLang="zh-TW" dirty="0" smtClean="0"/>
              <a:t/>
            </a:r>
            <a:br>
              <a:rPr lang="en-US" altLang="zh-TW" dirty="0" smtClean="0"/>
            </a:br>
            <a:r>
              <a:rPr lang="zh-TW" altLang="en-US" dirty="0" smtClean="0"/>
              <a:t>來源網頁， 圖片是出自哪個網頁被圖片搜尋引擎抓取到的</a:t>
            </a:r>
          </a:p>
          <a:p>
            <a:endParaRPr lang="zh-TW" altLang="en-US" dirty="0"/>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3</a:t>
            </a:fld>
            <a:endParaRPr lang="zh-TW" altLang="en-US"/>
          </a:p>
        </p:txBody>
      </p:sp>
    </p:spTree>
    <p:extLst>
      <p:ext uri="{BB962C8B-B14F-4D97-AF65-F5344CB8AC3E}">
        <p14:creationId xmlns:p14="http://schemas.microsoft.com/office/powerpoint/2010/main" val="378519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動機是改善現有網頁圖片搜索的效果</a:t>
            </a:r>
            <a:endParaRPr lang="en-US" altLang="zh-TW" dirty="0" smtClean="0"/>
          </a:p>
          <a:p>
            <a:endParaRPr lang="en-US" altLang="zh-TW" dirty="0" smtClean="0"/>
          </a:p>
          <a:p>
            <a:r>
              <a:rPr lang="zh-TW" altLang="en-US" dirty="0" smtClean="0"/>
              <a:t>目的</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透過 利用豐富的使用者與</a:t>
            </a:r>
            <a:r>
              <a:rPr lang="zh-TW" altLang="zh-TW" sz="1200" kern="1200" dirty="0" smtClean="0">
                <a:solidFill>
                  <a:schemeClr val="tx1"/>
                </a:solidFill>
                <a:effectLst/>
                <a:latin typeface="+mn-lt"/>
                <a:ea typeface="+mn-ea"/>
                <a:cs typeface="+mn-cs"/>
              </a:rPr>
              <a:t>網</a:t>
            </a:r>
            <a:r>
              <a:rPr lang="zh-TW" altLang="en-US" sz="1200" kern="1200" dirty="0" smtClean="0">
                <a:solidFill>
                  <a:schemeClr val="tx1"/>
                </a:solidFill>
                <a:effectLst/>
                <a:latin typeface="+mn-lt"/>
                <a:ea typeface="+mn-ea"/>
                <a:cs typeface="+mn-cs"/>
              </a:rPr>
              <a:t>頁</a:t>
            </a:r>
            <a:r>
              <a:rPr lang="zh-TW" altLang="zh-TW" sz="1200" kern="1200" dirty="0" smtClean="0">
                <a:solidFill>
                  <a:schemeClr val="tx1"/>
                </a:solidFill>
                <a:effectLst/>
                <a:latin typeface="+mn-lt"/>
                <a:ea typeface="+mn-ea"/>
                <a:cs typeface="+mn-cs"/>
              </a:rPr>
              <a:t>圖片搜索結果</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互動來提取隱含的相關性反饋信息並提高搜索引擎排名來解決這一差距。 </a:t>
            </a:r>
          </a:p>
          <a:p>
            <a:endParaRPr lang="zh-TW" altLang="en-US" dirty="0"/>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4</a:t>
            </a:fld>
            <a:endParaRPr lang="zh-TW" altLang="en-US"/>
          </a:p>
        </p:txBody>
      </p:sp>
    </p:spTree>
    <p:extLst>
      <p:ext uri="{BB962C8B-B14F-4D97-AF65-F5344CB8AC3E}">
        <p14:creationId xmlns:p14="http://schemas.microsoft.com/office/powerpoint/2010/main" val="172604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A49A9CD-D4FC-4584-B197-563EF4575D2F}" type="slidenum">
              <a:rPr lang="zh-TW" altLang="en-US" smtClean="0"/>
              <a:t>5</a:t>
            </a:fld>
            <a:endParaRPr lang="zh-TW" altLang="en-US"/>
          </a:p>
        </p:txBody>
      </p:sp>
    </p:spTree>
    <p:extLst>
      <p:ext uri="{BB962C8B-B14F-4D97-AF65-F5344CB8AC3E}">
        <p14:creationId xmlns:p14="http://schemas.microsoft.com/office/powerpoint/2010/main" val="414812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a:r>
            <a:br>
              <a:rPr lang="en-US" altLang="zh-TW" dirty="0" smtClean="0"/>
            </a:b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6</a:t>
            </a:fld>
            <a:endParaRPr lang="zh-TW" altLang="en-US"/>
          </a:p>
        </p:txBody>
      </p:sp>
    </p:spTree>
    <p:extLst>
      <p:ext uri="{BB962C8B-B14F-4D97-AF65-F5344CB8AC3E}">
        <p14:creationId xmlns:p14="http://schemas.microsoft.com/office/powerpoint/2010/main" val="211035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7</a:t>
            </a:fld>
            <a:endParaRPr lang="zh-TW" altLang="en-US"/>
          </a:p>
        </p:txBody>
      </p:sp>
    </p:spTree>
    <p:extLst>
      <p:ext uri="{BB962C8B-B14F-4D97-AF65-F5344CB8AC3E}">
        <p14:creationId xmlns:p14="http://schemas.microsoft.com/office/powerpoint/2010/main" val="293920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8</a:t>
            </a:fld>
            <a:endParaRPr lang="zh-TW" altLang="en-US"/>
          </a:p>
        </p:txBody>
      </p:sp>
    </p:spTree>
    <p:extLst>
      <p:ext uri="{BB962C8B-B14F-4D97-AF65-F5344CB8AC3E}">
        <p14:creationId xmlns:p14="http://schemas.microsoft.com/office/powerpoint/2010/main" val="34190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p563</a:t>
            </a:r>
            <a:endParaRPr lang="zh-TW" altLang="en-US" dirty="0"/>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9</a:t>
            </a:fld>
            <a:endParaRPr lang="zh-TW" altLang="en-US"/>
          </a:p>
        </p:txBody>
      </p:sp>
    </p:spTree>
    <p:extLst>
      <p:ext uri="{BB962C8B-B14F-4D97-AF65-F5344CB8AC3E}">
        <p14:creationId xmlns:p14="http://schemas.microsoft.com/office/powerpoint/2010/main" val="281415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01168" lvl="1" indent="0">
              <a:buNone/>
            </a:pPr>
            <a:endParaRPr lang="en-US" altLang="zh-TW" sz="1200" kern="1200" dirty="0" smtClean="0">
              <a:solidFill>
                <a:schemeClr val="tx1"/>
              </a:solidFill>
              <a:effectLst/>
              <a:latin typeface="+mn-lt"/>
              <a:ea typeface="+mn-ea"/>
              <a:cs typeface="+mn-cs"/>
            </a:endParaRPr>
          </a:p>
          <a:p>
            <a:pPr marL="201168" lvl="1" indent="0">
              <a:buNone/>
            </a:pPr>
            <a:endParaRPr lang="zh-TW" altLang="zh-TW" sz="2200" dirty="0" smtClean="0">
              <a:solidFill>
                <a:schemeClr val="tx1"/>
              </a:solidFill>
            </a:endParaRP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9186F17-5C88-4FDC-BE2D-DFB8CFC00C43}" type="slidenum">
              <a:rPr lang="zh-TW" altLang="en-US" smtClean="0"/>
              <a:t>10</a:t>
            </a:fld>
            <a:endParaRPr lang="zh-TW" altLang="en-US"/>
          </a:p>
        </p:txBody>
      </p:sp>
    </p:spTree>
    <p:extLst>
      <p:ext uri="{BB962C8B-B14F-4D97-AF65-F5344CB8AC3E}">
        <p14:creationId xmlns:p14="http://schemas.microsoft.com/office/powerpoint/2010/main" val="388457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342909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246134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423342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12B7EA4-836C-40CB-BA7A-280F8A01554A}"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463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3008801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12B7EA4-836C-40CB-BA7A-280F8A01554A}"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1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15822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097280" y="2582335"/>
            <a:ext cx="4937760" cy="32867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217920" y="2582334"/>
            <a:ext cx="4937760" cy="32867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3965268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1564356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2750017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3EB23BD-A5BF-40EA-890C-5583B157087A}" type="datetimeFigureOut">
              <a:rPr lang="zh-TW" altLang="en-US" smtClean="0"/>
              <a:t>2017/6/13</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174180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2504896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1706154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3677468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99129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298293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401251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845127" y="2507550"/>
            <a:ext cx="5156200" cy="36805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72200" y="2507550"/>
            <a:ext cx="5181601" cy="36805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12B7EA4-836C-40CB-BA7A-280F8A01554A}"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201562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12B7EA4-836C-40CB-BA7A-280F8A01554A}" type="slidenum">
              <a:rPr lang="zh-TW" altLang="en-US" smtClean="0"/>
              <a:t>‹#›</a:t>
            </a:fld>
            <a:endParaRPr lang="zh-TW"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187713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8516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203781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3EB23BD-A5BF-40EA-890C-5583B157087A}" type="datetimeFigureOut">
              <a:rPr lang="zh-TW" altLang="en-US" smtClean="0"/>
              <a:t>2017/6/13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401793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TW"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12B7EA4-836C-40CB-BA7A-280F8A01554A}" type="slidenum">
              <a:rPr lang="zh-TW" altLang="en-US" smtClean="0"/>
              <a:t>‹#›</a:t>
            </a:fld>
            <a:endParaRPr lang="zh-TW" altLang="en-US"/>
          </a:p>
        </p:txBody>
      </p:sp>
    </p:spTree>
    <p:extLst>
      <p:ext uri="{BB962C8B-B14F-4D97-AF65-F5344CB8AC3E}">
        <p14:creationId xmlns:p14="http://schemas.microsoft.com/office/powerpoint/2010/main" val="31118551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3EB23BD-A5BF-40EA-890C-5583B157087A}" type="datetimeFigureOut">
              <a:rPr lang="zh-TW" altLang="en-US" smtClean="0"/>
              <a:t>2017/6/13</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2B7EA4-836C-40CB-BA7A-280F8A01554A}"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0794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Leveraging User Interaction Signals for Web Image Search</a:t>
            </a:r>
            <a:endParaRPr lang="zh-TW" altLang="en-US" dirty="0"/>
          </a:p>
        </p:txBody>
      </p:sp>
      <p:sp>
        <p:nvSpPr>
          <p:cNvPr id="3" name="副標題 2"/>
          <p:cNvSpPr>
            <a:spLocks noGrp="1"/>
          </p:cNvSpPr>
          <p:nvPr>
            <p:ph type="subTitle" idx="1"/>
          </p:nvPr>
        </p:nvSpPr>
        <p:spPr>
          <a:xfrm>
            <a:off x="1100051" y="4455620"/>
            <a:ext cx="10058400" cy="1833969"/>
          </a:xfrm>
        </p:spPr>
        <p:txBody>
          <a:bodyPr>
            <a:normAutofit fontScale="70000" lnSpcReduction="20000"/>
          </a:bodyPr>
          <a:lstStyle/>
          <a:p>
            <a:r>
              <a:rPr lang="en-US" altLang="zh-TW" dirty="0"/>
              <a:t>Authors: Neil O’Hare, Paloma de Juan, Rossano Schifanella, Yunlong He, Dawei Yin, Yi </a:t>
            </a:r>
            <a:r>
              <a:rPr lang="en-US" altLang="zh-TW" dirty="0" smtClean="0"/>
              <a:t>Chang</a:t>
            </a:r>
          </a:p>
          <a:p>
            <a:r>
              <a:rPr lang="en-US" altLang="zh-TW" dirty="0" smtClean="0"/>
              <a:t>Source</a:t>
            </a:r>
            <a:r>
              <a:rPr lang="en-US" altLang="zh-TW" dirty="0"/>
              <a:t>: SIGIR </a:t>
            </a:r>
            <a:r>
              <a:rPr lang="en-US" altLang="zh-TW" dirty="0" smtClean="0"/>
              <a:t>’16</a:t>
            </a:r>
          </a:p>
          <a:p>
            <a:r>
              <a:rPr lang="en-US" altLang="zh-TW" dirty="0" smtClean="0"/>
              <a:t>Date</a:t>
            </a:r>
            <a:r>
              <a:rPr lang="en-US" altLang="zh-TW" dirty="0"/>
              <a:t>: </a:t>
            </a:r>
            <a:r>
              <a:rPr lang="en-US" altLang="zh-TW" dirty="0" smtClean="0"/>
              <a:t>2017/6/13</a:t>
            </a:r>
          </a:p>
          <a:p>
            <a:r>
              <a:rPr lang="en-US" altLang="zh-TW" dirty="0" smtClean="0"/>
              <a:t>Advisor</a:t>
            </a:r>
            <a:r>
              <a:rPr lang="en-US" altLang="zh-TW" dirty="0"/>
              <a:t>: Professor </a:t>
            </a:r>
            <a:r>
              <a:rPr lang="en-US" altLang="zh-TW" dirty="0" err="1"/>
              <a:t>Jia</a:t>
            </a:r>
            <a:r>
              <a:rPr lang="en-US" altLang="zh-TW" dirty="0"/>
              <a:t>-ling </a:t>
            </a:r>
            <a:r>
              <a:rPr lang="en-US" altLang="zh-TW" dirty="0" err="1" smtClean="0"/>
              <a:t>Koh</a:t>
            </a:r>
            <a:r>
              <a:rPr lang="en-US" altLang="zh-TW" dirty="0"/>
              <a:t/>
            </a:r>
            <a:br>
              <a:rPr lang="en-US" altLang="zh-TW" dirty="0"/>
            </a:br>
            <a:r>
              <a:rPr lang="en-US" altLang="zh-TW" dirty="0"/>
              <a:t>Speaker: Bo-Wen, </a:t>
            </a:r>
            <a:r>
              <a:rPr lang="en-US" altLang="zh-TW" dirty="0" err="1"/>
              <a:t>chiang</a:t>
            </a:r>
            <a:endParaRPr lang="zh-TW" altLang="en-US" dirty="0"/>
          </a:p>
        </p:txBody>
      </p:sp>
    </p:spTree>
    <p:extLst>
      <p:ext uri="{BB962C8B-B14F-4D97-AF65-F5344CB8AC3E}">
        <p14:creationId xmlns:p14="http://schemas.microsoft.com/office/powerpoint/2010/main" val="3029220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Method</a:t>
            </a:r>
            <a:endParaRPr lang="zh-TW" altLang="en-US" dirty="0"/>
          </a:p>
        </p:txBody>
      </p:sp>
      <p:sp>
        <p:nvSpPr>
          <p:cNvPr id="3" name="內容版面配置區 2"/>
          <p:cNvSpPr>
            <a:spLocks noGrp="1"/>
          </p:cNvSpPr>
          <p:nvPr>
            <p:ph idx="1"/>
          </p:nvPr>
        </p:nvSpPr>
        <p:spPr>
          <a:xfrm>
            <a:off x="1097280" y="1845733"/>
            <a:ext cx="10058400" cy="4584563"/>
          </a:xfrm>
        </p:spPr>
        <p:txBody>
          <a:bodyPr>
            <a:normAutofit/>
          </a:bodyPr>
          <a:lstStyle/>
          <a:p>
            <a:pPr lvl="1"/>
            <a:r>
              <a:rPr lang="en-US" altLang="zh-TW" sz="2800" dirty="0"/>
              <a:t>Propagating Implicit Feedback Features</a:t>
            </a:r>
            <a:r>
              <a:rPr lang="en-US" altLang="zh-TW" sz="2800" dirty="0" smtClean="0"/>
              <a:t> </a:t>
            </a:r>
            <a:endParaRPr lang="en-US" altLang="zh-TW" sz="2200" dirty="0" smtClean="0"/>
          </a:p>
          <a:p>
            <a:pPr marL="201168" lvl="1" indent="0">
              <a:buNone/>
            </a:pPr>
            <a:r>
              <a:rPr lang="en-US" altLang="zh-TW" sz="2400" dirty="0"/>
              <a:t>	</a:t>
            </a:r>
            <a:r>
              <a:rPr lang="en-US" altLang="zh-TW" sz="2400" dirty="0" smtClean="0"/>
              <a:t>we </a:t>
            </a:r>
            <a:r>
              <a:rPr lang="en-US" altLang="zh-TW" sz="2400" dirty="0"/>
              <a:t>have three levels of propagation for the user behavior features</a:t>
            </a:r>
            <a:r>
              <a:rPr lang="en-US" altLang="zh-TW" sz="2400" dirty="0" smtClean="0"/>
              <a:t>:</a:t>
            </a:r>
            <a:endParaRPr lang="en-US" altLang="zh-TW" sz="2400" dirty="0"/>
          </a:p>
          <a:p>
            <a:pPr marL="201168" lvl="1" indent="0">
              <a:buNone/>
            </a:pPr>
            <a:r>
              <a:rPr lang="en-US" altLang="zh-TW" sz="2200" dirty="0" smtClean="0"/>
              <a:t>	1.</a:t>
            </a:r>
            <a:r>
              <a:rPr lang="en-US" altLang="zh-TW" sz="2200" i="1" dirty="0"/>
              <a:t> Q-URL</a:t>
            </a:r>
            <a:r>
              <a:rPr lang="en-US" altLang="zh-TW" sz="2200" i="1" dirty="0" smtClean="0"/>
              <a:t>.</a:t>
            </a:r>
            <a:r>
              <a:rPr lang="zh-TW" altLang="en-US" sz="2200" i="1" dirty="0" smtClean="0"/>
              <a:t>  </a:t>
            </a:r>
            <a:r>
              <a:rPr lang="en-US" altLang="zh-TW" sz="2200" i="1" dirty="0" smtClean="0"/>
              <a:t>(</a:t>
            </a:r>
            <a:r>
              <a:rPr lang="en-US" altLang="zh-TW" sz="2200" b="1" i="1" dirty="0" smtClean="0"/>
              <a:t>image </a:t>
            </a:r>
            <a:r>
              <a:rPr lang="en-US" altLang="zh-TW" sz="2200" b="1" i="1" dirty="0" err="1"/>
              <a:t>url</a:t>
            </a:r>
            <a:r>
              <a:rPr lang="en-US" altLang="zh-TW" sz="2200" i="1" dirty="0"/>
              <a:t>, </a:t>
            </a:r>
            <a:r>
              <a:rPr lang="en-US" altLang="zh-TW" sz="2200" i="1" dirty="0" smtClean="0"/>
              <a:t>query)</a:t>
            </a:r>
            <a:r>
              <a:rPr lang="zh-TW" altLang="en-US" sz="2200" i="1" dirty="0" smtClean="0"/>
              <a:t>  </a:t>
            </a:r>
            <a:r>
              <a:rPr lang="en-US" altLang="zh-TW" sz="2200" i="1" dirty="0" smtClean="0"/>
              <a:t/>
            </a:r>
            <a:br>
              <a:rPr lang="en-US" altLang="zh-TW" sz="2200" i="1" dirty="0" smtClean="0"/>
            </a:br>
            <a:r>
              <a:rPr lang="en-US" altLang="zh-TW" sz="2200" i="1" dirty="0" smtClean="0"/>
              <a:t>	</a:t>
            </a:r>
            <a:r>
              <a:rPr lang="zh-TW" altLang="en-US" sz="2200" i="1" dirty="0" smtClean="0"/>
              <a:t> </a:t>
            </a:r>
            <a:r>
              <a:rPr lang="en-US" altLang="zh-TW" sz="2200" i="1" dirty="0"/>
              <a:t> </a:t>
            </a:r>
            <a:r>
              <a:rPr lang="en-US" altLang="zh-TW" sz="2200" i="1" dirty="0" smtClean="0"/>
              <a:t>     </a:t>
            </a:r>
            <a:r>
              <a:rPr lang="en-US" altLang="zh-TW" sz="2200" dirty="0" smtClean="0"/>
              <a:t>The </a:t>
            </a:r>
            <a:r>
              <a:rPr lang="en-US" altLang="zh-TW" sz="2200" dirty="0"/>
              <a:t>query is associated with the image URL for the clicked/viewed </a:t>
            </a:r>
            <a:r>
              <a:rPr lang="en-US" altLang="zh-TW" sz="2200" dirty="0" smtClean="0"/>
              <a:t>image</a:t>
            </a:r>
          </a:p>
          <a:p>
            <a:pPr marL="201168" lvl="1" indent="0">
              <a:buNone/>
            </a:pPr>
            <a:r>
              <a:rPr lang="en-US" altLang="zh-TW" sz="2200" dirty="0" smtClean="0">
                <a:solidFill>
                  <a:srgbClr val="FF0000"/>
                </a:solidFill>
              </a:rPr>
              <a:t>	this </a:t>
            </a:r>
            <a:r>
              <a:rPr lang="en-US" altLang="zh-TW" sz="2200" dirty="0">
                <a:solidFill>
                  <a:srgbClr val="FF0000"/>
                </a:solidFill>
              </a:rPr>
              <a:t>is our default setting and, if not otherwise stated, this version of the implicit </a:t>
            </a:r>
            <a:r>
              <a:rPr lang="en-US" altLang="zh-TW" sz="2200" dirty="0" smtClean="0">
                <a:solidFill>
                  <a:srgbClr val="FF0000"/>
                </a:solidFill>
              </a:rPr>
              <a:t>	feedback </a:t>
            </a:r>
            <a:r>
              <a:rPr lang="en-US" altLang="zh-TW" sz="2200" dirty="0">
                <a:solidFill>
                  <a:srgbClr val="FF0000"/>
                </a:solidFill>
              </a:rPr>
              <a:t>features is being used</a:t>
            </a:r>
            <a:r>
              <a:rPr lang="en-US" altLang="zh-TW" sz="2200" dirty="0" smtClean="0">
                <a:solidFill>
                  <a:srgbClr val="FF0000"/>
                </a:solidFill>
              </a:rPr>
              <a:t>.</a:t>
            </a:r>
          </a:p>
          <a:p>
            <a:pPr marL="201168" lvl="1" indent="0">
              <a:buNone/>
            </a:pPr>
            <a:endParaRPr lang="en-US" altLang="zh-TW" sz="2200" dirty="0">
              <a:solidFill>
                <a:srgbClr val="FF0000"/>
              </a:solidFill>
            </a:endParaRPr>
          </a:p>
          <a:p>
            <a:pPr marL="201168" lvl="1" indent="0">
              <a:buNone/>
            </a:pPr>
            <a:r>
              <a:rPr lang="en-US" altLang="zh-TW" sz="2200" dirty="0" smtClean="0">
                <a:solidFill>
                  <a:srgbClr val="FF0000"/>
                </a:solidFill>
              </a:rPr>
              <a:t>	</a:t>
            </a:r>
            <a:r>
              <a:rPr lang="en-US" altLang="zh-TW" sz="2200" dirty="0" smtClean="0">
                <a:solidFill>
                  <a:schemeClr val="tx1"/>
                </a:solidFill>
              </a:rPr>
              <a:t>2.</a:t>
            </a:r>
            <a:r>
              <a:rPr lang="zh-TW" altLang="en-US" sz="2200" dirty="0" smtClean="0">
                <a:solidFill>
                  <a:schemeClr val="tx1"/>
                </a:solidFill>
              </a:rPr>
              <a:t> </a:t>
            </a:r>
            <a:r>
              <a:rPr lang="en-US" altLang="zh-TW" sz="2200" i="1" dirty="0" smtClean="0"/>
              <a:t>Q-</a:t>
            </a:r>
            <a:r>
              <a:rPr lang="en-US" altLang="zh-TW" sz="2200" i="1" dirty="0" err="1" smtClean="0"/>
              <a:t>Refpage</a:t>
            </a:r>
            <a:r>
              <a:rPr lang="zh-TW" altLang="en-US" sz="2200" i="1" dirty="0" smtClean="0"/>
              <a:t>  </a:t>
            </a:r>
            <a:r>
              <a:rPr lang="en-US" altLang="zh-TW" sz="2200" i="1" dirty="0" smtClean="0"/>
              <a:t>(</a:t>
            </a:r>
            <a:r>
              <a:rPr lang="en-US" altLang="zh-TW" sz="2200" b="1" i="1" dirty="0" smtClean="0"/>
              <a:t>referral </a:t>
            </a:r>
            <a:r>
              <a:rPr lang="en-US" altLang="zh-TW" sz="2200" b="1" i="1" dirty="0"/>
              <a:t>page </a:t>
            </a:r>
            <a:r>
              <a:rPr lang="en-US" altLang="zh-TW" sz="2200" b="1" i="1" dirty="0" err="1"/>
              <a:t>url</a:t>
            </a:r>
            <a:r>
              <a:rPr lang="en-US" altLang="zh-TW" sz="2200" i="1" dirty="0"/>
              <a:t>, </a:t>
            </a:r>
            <a:r>
              <a:rPr lang="en-US" altLang="zh-TW" sz="2200" i="1" dirty="0" smtClean="0"/>
              <a:t>query)</a:t>
            </a:r>
            <a:endParaRPr lang="zh-TW" altLang="zh-TW" sz="2200" dirty="0">
              <a:solidFill>
                <a:schemeClr val="tx1"/>
              </a:solidFill>
            </a:endParaRPr>
          </a:p>
          <a:p>
            <a:pPr marL="201168" lvl="1" indent="0">
              <a:buNone/>
            </a:pPr>
            <a:endParaRPr lang="en-US" altLang="zh-TW" sz="2200" dirty="0" smtClean="0"/>
          </a:p>
          <a:p>
            <a:pPr marL="201168" lvl="1" indent="0">
              <a:buNone/>
            </a:pPr>
            <a:r>
              <a:rPr lang="en-US" altLang="zh-TW" sz="2200" dirty="0"/>
              <a:t>	</a:t>
            </a:r>
            <a:r>
              <a:rPr lang="en-US" altLang="zh-TW" sz="2200" dirty="0" smtClean="0"/>
              <a:t>3.</a:t>
            </a:r>
            <a:r>
              <a:rPr lang="zh-TW" altLang="en-US" sz="2200" dirty="0" smtClean="0"/>
              <a:t> </a:t>
            </a:r>
            <a:r>
              <a:rPr lang="en-US" altLang="zh-TW" sz="2200" dirty="0" smtClean="0"/>
              <a:t>Q-Independent</a:t>
            </a:r>
            <a:r>
              <a:rPr lang="en-US" altLang="zh-TW" sz="2200" dirty="0"/>
              <a:t>. </a:t>
            </a:r>
            <a:endParaRPr lang="en-US" altLang="zh-TW" sz="2200" dirty="0" smtClean="0"/>
          </a:p>
          <a:p>
            <a:pPr marL="201168" lvl="1" indent="0">
              <a:buNone/>
            </a:pPr>
            <a:endParaRPr lang="en-US" altLang="zh-TW" sz="2400" i="1" dirty="0" smtClean="0"/>
          </a:p>
          <a:p>
            <a:pPr marL="201168" lvl="1" indent="0">
              <a:buNone/>
            </a:pPr>
            <a:r>
              <a:rPr lang="en-US" altLang="zh-TW" i="1" dirty="0"/>
              <a:t>	</a:t>
            </a:r>
            <a:endParaRPr lang="zh-TW" altLang="en-US" dirty="0"/>
          </a:p>
        </p:txBody>
      </p:sp>
      <p:pic>
        <p:nvPicPr>
          <p:cNvPr id="4" name="圖片 3"/>
          <p:cNvPicPr>
            <a:picLocks noChangeAspect="1"/>
          </p:cNvPicPr>
          <p:nvPr/>
        </p:nvPicPr>
        <p:blipFill>
          <a:blip r:embed="rId3"/>
          <a:stretch>
            <a:fillRect/>
          </a:stretch>
        </p:blipFill>
        <p:spPr>
          <a:xfrm>
            <a:off x="7730481" y="3987766"/>
            <a:ext cx="2712009" cy="2802194"/>
          </a:xfrm>
          <a:prstGeom prst="rect">
            <a:avLst/>
          </a:prstGeom>
        </p:spPr>
      </p:pic>
      <p:pic>
        <p:nvPicPr>
          <p:cNvPr id="5" name="圖片 4"/>
          <p:cNvPicPr>
            <a:picLocks noChangeAspect="1"/>
          </p:cNvPicPr>
          <p:nvPr/>
        </p:nvPicPr>
        <p:blipFill>
          <a:blip r:embed="rId4"/>
          <a:stretch>
            <a:fillRect/>
          </a:stretch>
        </p:blipFill>
        <p:spPr>
          <a:xfrm>
            <a:off x="4649533" y="5075596"/>
            <a:ext cx="1806131" cy="1714364"/>
          </a:xfrm>
          <a:prstGeom prst="rect">
            <a:avLst/>
          </a:prstGeom>
        </p:spPr>
      </p:pic>
    </p:spTree>
    <p:extLst>
      <p:ext uri="{BB962C8B-B14F-4D97-AF65-F5344CB8AC3E}">
        <p14:creationId xmlns:p14="http://schemas.microsoft.com/office/powerpoint/2010/main" val="23289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Outline</a:t>
            </a:r>
            <a:endParaRPr lang="zh-TW" altLang="en-US" dirty="0"/>
          </a:p>
        </p:txBody>
      </p:sp>
      <p:sp>
        <p:nvSpPr>
          <p:cNvPr id="3" name="內容版面配置區 2"/>
          <p:cNvSpPr>
            <a:spLocks noGrp="1"/>
          </p:cNvSpPr>
          <p:nvPr>
            <p:ph idx="1"/>
          </p:nvPr>
        </p:nvSpPr>
        <p:spPr/>
        <p:txBody>
          <a:bodyPr/>
          <a:lstStyle/>
          <a:p>
            <a:pPr>
              <a:lnSpc>
                <a:spcPct val="150000"/>
              </a:lnSpc>
            </a:pPr>
            <a:r>
              <a:rPr lang="en-US" altLang="zh-TW" sz="2400" dirty="0" smtClean="0"/>
              <a:t>•</a:t>
            </a:r>
            <a:r>
              <a:rPr lang="en-US" altLang="zh-TW" sz="2400" dirty="0"/>
              <a:t>Introduction</a:t>
            </a:r>
          </a:p>
          <a:p>
            <a:pPr>
              <a:lnSpc>
                <a:spcPct val="150000"/>
              </a:lnSpc>
            </a:pPr>
            <a:r>
              <a:rPr lang="en-US" altLang="zh-TW" sz="2400" dirty="0"/>
              <a:t>•Method</a:t>
            </a:r>
          </a:p>
          <a:p>
            <a:pPr>
              <a:lnSpc>
                <a:spcPct val="150000"/>
              </a:lnSpc>
            </a:pPr>
            <a:r>
              <a:rPr lang="en-US" altLang="zh-TW" sz="2400" dirty="0"/>
              <a:t>•</a:t>
            </a:r>
            <a:r>
              <a:rPr lang="en-US" altLang="zh-TW" sz="2400" b="1" dirty="0">
                <a:solidFill>
                  <a:srgbClr val="FF0000"/>
                </a:solidFill>
              </a:rPr>
              <a:t>Experiment</a:t>
            </a:r>
          </a:p>
          <a:p>
            <a:pPr>
              <a:lnSpc>
                <a:spcPct val="150000"/>
              </a:lnSpc>
            </a:pPr>
            <a:r>
              <a:rPr lang="en-US" altLang="zh-TW" sz="2400" dirty="0"/>
              <a:t>•Conclusion </a:t>
            </a:r>
          </a:p>
          <a:p>
            <a:endParaRPr lang="zh-TW" altLang="en-US" dirty="0"/>
          </a:p>
        </p:txBody>
      </p:sp>
    </p:spTree>
    <p:extLst>
      <p:ext uri="{BB962C8B-B14F-4D97-AF65-F5344CB8AC3E}">
        <p14:creationId xmlns:p14="http://schemas.microsoft.com/office/powerpoint/2010/main" val="2001251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Experiment</a:t>
            </a:r>
            <a:endParaRPr lang="zh-TW" altLang="en-US" dirty="0"/>
          </a:p>
        </p:txBody>
      </p:sp>
      <p:sp>
        <p:nvSpPr>
          <p:cNvPr id="3" name="內容版面配置區 2"/>
          <p:cNvSpPr>
            <a:spLocks noGrp="1"/>
          </p:cNvSpPr>
          <p:nvPr>
            <p:ph idx="1"/>
          </p:nvPr>
        </p:nvSpPr>
        <p:spPr/>
        <p:txBody>
          <a:bodyPr>
            <a:normAutofit fontScale="92500" lnSpcReduction="10000"/>
          </a:bodyPr>
          <a:lstStyle/>
          <a:p>
            <a:pPr lvl="1"/>
            <a:r>
              <a:rPr lang="en-US" altLang="zh-TW" sz="2600" dirty="0" smtClean="0"/>
              <a:t>DATA</a:t>
            </a:r>
          </a:p>
          <a:p>
            <a:pPr lvl="2"/>
            <a:r>
              <a:rPr lang="en-US" altLang="zh-TW" sz="2600" dirty="0" smtClean="0"/>
              <a:t>Yahoo </a:t>
            </a:r>
            <a:r>
              <a:rPr lang="en-US" altLang="zh-TW" sz="2600" dirty="0"/>
              <a:t>search </a:t>
            </a:r>
            <a:r>
              <a:rPr lang="en-US" altLang="zh-TW" sz="2600" dirty="0" smtClean="0"/>
              <a:t>engine</a:t>
            </a:r>
            <a:r>
              <a:rPr lang="zh-TW" altLang="en-US" sz="2600" dirty="0"/>
              <a:t> </a:t>
            </a:r>
            <a:r>
              <a:rPr lang="en-US" altLang="zh-TW" sz="2600" dirty="0"/>
              <a:t>log data</a:t>
            </a:r>
            <a:endParaRPr lang="en-US" altLang="zh-TW" sz="2600" dirty="0" smtClean="0"/>
          </a:p>
          <a:p>
            <a:pPr lvl="2"/>
            <a:r>
              <a:rPr lang="en-US" altLang="zh-TW" sz="2600" b="1" dirty="0" smtClean="0"/>
              <a:t>covering </a:t>
            </a:r>
            <a:r>
              <a:rPr lang="en-US" altLang="zh-TW" sz="2600" b="1" dirty="0"/>
              <a:t>a 6 month </a:t>
            </a:r>
            <a:r>
              <a:rPr lang="en-US" altLang="zh-TW" sz="2600" dirty="0"/>
              <a:t>period from July 2014 to December </a:t>
            </a:r>
            <a:r>
              <a:rPr lang="en-US" altLang="zh-TW" sz="2600" dirty="0" smtClean="0"/>
              <a:t>2014</a:t>
            </a:r>
          </a:p>
          <a:p>
            <a:pPr lvl="2"/>
            <a:r>
              <a:rPr lang="en-US" altLang="zh-TW" sz="2600" dirty="0"/>
              <a:t>extract the following fields from each entry in the log: </a:t>
            </a:r>
            <a:r>
              <a:rPr lang="en-US" altLang="zh-TW" sz="2600" dirty="0">
                <a:solidFill>
                  <a:schemeClr val="tx1"/>
                </a:solidFill>
              </a:rPr>
              <a:t>session id, timestamp, query string, anonymous user identifier, page type, and event type </a:t>
            </a:r>
            <a:r>
              <a:rPr lang="en-US" altLang="zh-TW" sz="2600" dirty="0"/>
              <a:t>(i.e. </a:t>
            </a:r>
            <a:r>
              <a:rPr lang="en-US" altLang="zh-TW" sz="2600" dirty="0" err="1"/>
              <a:t>pageview</a:t>
            </a:r>
            <a:r>
              <a:rPr lang="en-US" altLang="zh-TW" sz="2600" dirty="0"/>
              <a:t>, click). </a:t>
            </a:r>
          </a:p>
          <a:p>
            <a:pPr lvl="2"/>
            <a:endParaRPr lang="en-US" altLang="zh-TW" sz="2600" dirty="0" smtClean="0"/>
          </a:p>
          <a:p>
            <a:pPr lvl="2"/>
            <a:r>
              <a:rPr lang="en-US" altLang="zh-TW" sz="2600" b="1" dirty="0" smtClean="0"/>
              <a:t>Corpus </a:t>
            </a:r>
            <a:r>
              <a:rPr lang="en-US" altLang="zh-TW" sz="2600" b="1" dirty="0"/>
              <a:t>for Web Image </a:t>
            </a:r>
            <a:r>
              <a:rPr lang="en-US" altLang="zh-TW" sz="2600" b="1" dirty="0" smtClean="0"/>
              <a:t>Search</a:t>
            </a:r>
          </a:p>
          <a:p>
            <a:pPr lvl="3"/>
            <a:r>
              <a:rPr lang="en-US" altLang="zh-TW" sz="2600" b="1" dirty="0" smtClean="0"/>
              <a:t>queries from the top 50% of this traffic</a:t>
            </a:r>
          </a:p>
          <a:p>
            <a:pPr lvl="3"/>
            <a:r>
              <a:rPr lang="en-US" altLang="zh-TW" sz="2600" b="1" dirty="0">
                <a:solidFill>
                  <a:srgbClr val="FF0000"/>
                </a:solidFill>
              </a:rPr>
              <a:t>total of 9,272 queries</a:t>
            </a:r>
            <a:r>
              <a:rPr lang="en-US" altLang="zh-TW" sz="2600" b="1" dirty="0" smtClean="0"/>
              <a:t/>
            </a:r>
            <a:br>
              <a:rPr lang="en-US" altLang="zh-TW" sz="2600" b="1" dirty="0" smtClean="0"/>
            </a:br>
            <a:endParaRPr lang="en-US" altLang="zh-TW" sz="2600" b="1" dirty="0" smtClean="0"/>
          </a:p>
          <a:p>
            <a:pPr lvl="2"/>
            <a:endParaRPr lang="zh-TW" altLang="en-US" sz="2600" b="1" dirty="0"/>
          </a:p>
        </p:txBody>
      </p:sp>
    </p:spTree>
    <p:extLst>
      <p:ext uri="{BB962C8B-B14F-4D97-AF65-F5344CB8AC3E}">
        <p14:creationId xmlns:p14="http://schemas.microsoft.com/office/powerpoint/2010/main" val="1850765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Experiment</a:t>
            </a:r>
            <a:endParaRPr lang="zh-TW" altLang="en-US" dirty="0"/>
          </a:p>
        </p:txBody>
      </p:sp>
      <p:sp>
        <p:nvSpPr>
          <p:cNvPr id="3" name="內容版面配置區 2"/>
          <p:cNvSpPr>
            <a:spLocks noGrp="1"/>
          </p:cNvSpPr>
          <p:nvPr>
            <p:ph idx="1"/>
          </p:nvPr>
        </p:nvSpPr>
        <p:spPr/>
        <p:txBody>
          <a:bodyPr>
            <a:normAutofit/>
          </a:bodyPr>
          <a:lstStyle/>
          <a:p>
            <a:pPr lvl="1"/>
            <a:r>
              <a:rPr lang="en-US" altLang="zh-TW" sz="3000" dirty="0" smtClean="0"/>
              <a:t>Corpus</a:t>
            </a:r>
          </a:p>
          <a:p>
            <a:pPr lvl="2"/>
            <a:r>
              <a:rPr lang="en-US" altLang="zh-TW" sz="2600" dirty="0" smtClean="0"/>
              <a:t>Relevance </a:t>
            </a:r>
            <a:r>
              <a:rPr lang="en-US" altLang="zh-TW" sz="2600" dirty="0"/>
              <a:t>Annotations </a:t>
            </a:r>
            <a:r>
              <a:rPr lang="en-US" altLang="zh-TW" sz="2400" dirty="0" smtClean="0"/>
              <a:t>(</a:t>
            </a:r>
            <a:r>
              <a:rPr lang="en-US" altLang="zh-TW" sz="2400" b="1" dirty="0" smtClean="0"/>
              <a:t>By professional </a:t>
            </a:r>
            <a:r>
              <a:rPr lang="en-US" altLang="zh-TW" sz="2400" b="1" dirty="0"/>
              <a:t>editors</a:t>
            </a:r>
            <a:r>
              <a:rPr lang="en-US" altLang="zh-TW" sz="2400" dirty="0" smtClean="0"/>
              <a:t>)</a:t>
            </a:r>
          </a:p>
          <a:p>
            <a:pPr lvl="3"/>
            <a:r>
              <a:rPr lang="en-US" altLang="zh-TW" sz="2400" b="1" i="1" dirty="0" smtClean="0"/>
              <a:t>topical </a:t>
            </a:r>
            <a:r>
              <a:rPr lang="en-US" altLang="zh-TW" sz="2400" b="1" i="1" dirty="0"/>
              <a:t>relevance</a:t>
            </a:r>
            <a:r>
              <a:rPr lang="zh-TW" altLang="en-US" sz="2400" b="1" i="1" dirty="0"/>
              <a:t> </a:t>
            </a:r>
            <a:r>
              <a:rPr lang="en-US" altLang="zh-TW" sz="2400" i="1" dirty="0"/>
              <a:t>(</a:t>
            </a:r>
            <a:r>
              <a:rPr lang="en-US" altLang="zh-TW" sz="2400" dirty="0"/>
              <a:t>3 </a:t>
            </a:r>
            <a:r>
              <a:rPr lang="en-US" altLang="zh-TW" sz="2400" dirty="0" err="1"/>
              <a:t>pointscale</a:t>
            </a:r>
            <a:r>
              <a:rPr lang="en-US" altLang="zh-TW" sz="2400" i="1" dirty="0"/>
              <a:t>)</a:t>
            </a:r>
          </a:p>
          <a:p>
            <a:pPr marL="749808" lvl="4" indent="0">
              <a:buNone/>
            </a:pPr>
            <a:r>
              <a:rPr lang="en-US" altLang="zh-TW" sz="2400" dirty="0" smtClean="0"/>
              <a:t>   Relevant</a:t>
            </a:r>
            <a:r>
              <a:rPr lang="zh-TW" altLang="en-US" sz="2400" dirty="0"/>
              <a:t>、</a:t>
            </a:r>
            <a:r>
              <a:rPr lang="en-US" altLang="zh-TW" sz="2400" i="1" dirty="0"/>
              <a:t> Moderately Relevant</a:t>
            </a:r>
            <a:r>
              <a:rPr lang="zh-TW" altLang="en-US" sz="2400" i="1" dirty="0"/>
              <a:t>、</a:t>
            </a:r>
            <a:r>
              <a:rPr lang="en-US" altLang="zh-TW" sz="2400" i="1" dirty="0"/>
              <a:t>Non Relevant</a:t>
            </a:r>
            <a:r>
              <a:rPr lang="en-US" altLang="zh-TW" sz="2400" i="1" dirty="0" smtClean="0"/>
              <a:t>.</a:t>
            </a:r>
            <a:endParaRPr lang="en-US" altLang="zh-TW" sz="2400" i="1" dirty="0"/>
          </a:p>
          <a:p>
            <a:pPr lvl="3"/>
            <a:r>
              <a:rPr lang="en-US" altLang="zh-TW" sz="2400" b="1" dirty="0" smtClean="0"/>
              <a:t>image quality</a:t>
            </a:r>
            <a:r>
              <a:rPr lang="zh-TW" altLang="en-US" sz="2400" b="1" dirty="0" smtClean="0"/>
              <a:t> </a:t>
            </a:r>
            <a:r>
              <a:rPr lang="en-US" altLang="zh-TW" sz="2400" dirty="0">
                <a:solidFill>
                  <a:schemeClr val="tx1"/>
                </a:solidFill>
              </a:rPr>
              <a:t>(5-point</a:t>
            </a:r>
            <a:r>
              <a:rPr lang="en-US" altLang="zh-TW" sz="2400" dirty="0" smtClean="0">
                <a:solidFill>
                  <a:schemeClr val="tx1"/>
                </a:solidFill>
              </a:rPr>
              <a:t>)</a:t>
            </a:r>
            <a:endParaRPr lang="en-US" altLang="zh-TW" sz="2400" b="1" dirty="0" smtClean="0">
              <a:solidFill>
                <a:schemeClr val="tx1"/>
              </a:solidFill>
            </a:endParaRPr>
          </a:p>
          <a:p>
            <a:pPr marL="566928" lvl="3" indent="0">
              <a:buNone/>
            </a:pPr>
            <a:r>
              <a:rPr lang="en-US" altLang="zh-TW" sz="2400" dirty="0"/>
              <a:t>	</a:t>
            </a:r>
            <a:r>
              <a:rPr lang="en-US" altLang="zh-TW" sz="2400" dirty="0" smtClean="0"/>
              <a:t>Exceptional</a:t>
            </a:r>
            <a:r>
              <a:rPr lang="zh-TW" altLang="en-US" sz="2400" dirty="0" smtClean="0"/>
              <a:t>、</a:t>
            </a:r>
            <a:r>
              <a:rPr lang="en-US" altLang="zh-TW" sz="2400" dirty="0" smtClean="0"/>
              <a:t>Professional</a:t>
            </a:r>
            <a:r>
              <a:rPr lang="zh-TW" altLang="en-US" sz="2400" dirty="0" smtClean="0"/>
              <a:t>、</a:t>
            </a:r>
            <a:r>
              <a:rPr lang="en-US" altLang="zh-TW" sz="2400" i="1" dirty="0"/>
              <a:t> Good </a:t>
            </a:r>
            <a:r>
              <a:rPr lang="zh-TW" altLang="en-US" sz="2400" dirty="0" smtClean="0"/>
              <a:t>、</a:t>
            </a:r>
            <a:r>
              <a:rPr lang="en-US" altLang="zh-TW" sz="2400" i="1" dirty="0"/>
              <a:t> Fair </a:t>
            </a:r>
            <a:r>
              <a:rPr lang="zh-TW" altLang="en-US" sz="2400" dirty="0" smtClean="0"/>
              <a:t>、</a:t>
            </a:r>
            <a:r>
              <a:rPr lang="en-US" altLang="zh-TW" sz="2400" dirty="0"/>
              <a:t> </a:t>
            </a:r>
            <a:r>
              <a:rPr lang="en-US" altLang="zh-TW" sz="2400" dirty="0" smtClean="0"/>
              <a:t>Bad</a:t>
            </a:r>
          </a:p>
          <a:p>
            <a:pPr lvl="3"/>
            <a:r>
              <a:rPr lang="en-US" altLang="zh-TW" sz="2400" dirty="0"/>
              <a:t> </a:t>
            </a:r>
            <a:r>
              <a:rPr lang="en-US" altLang="zh-TW" sz="2400" dirty="0">
                <a:solidFill>
                  <a:srgbClr val="FF0000"/>
                </a:solidFill>
              </a:rPr>
              <a:t>C</a:t>
            </a:r>
            <a:r>
              <a:rPr lang="en-US" altLang="zh-TW" sz="2400" dirty="0" smtClean="0">
                <a:solidFill>
                  <a:srgbClr val="FF0000"/>
                </a:solidFill>
              </a:rPr>
              <a:t>ombined </a:t>
            </a:r>
            <a:r>
              <a:rPr lang="en-US" altLang="zh-TW" sz="2400" dirty="0">
                <a:solidFill>
                  <a:srgbClr val="FF0000"/>
                </a:solidFill>
              </a:rPr>
              <a:t>relevance + </a:t>
            </a:r>
            <a:r>
              <a:rPr lang="en-US" altLang="zh-TW" sz="2400" dirty="0" smtClean="0">
                <a:solidFill>
                  <a:srgbClr val="FF0000"/>
                </a:solidFill>
              </a:rPr>
              <a:t>quality</a:t>
            </a:r>
            <a:r>
              <a:rPr lang="zh-TW" altLang="en-US" sz="2400" dirty="0" smtClean="0">
                <a:solidFill>
                  <a:srgbClr val="FF0000"/>
                </a:solidFill>
              </a:rPr>
              <a:t> </a:t>
            </a:r>
            <a:r>
              <a:rPr lang="en-US" altLang="zh-TW" sz="2000" dirty="0" smtClean="0">
                <a:solidFill>
                  <a:srgbClr val="FF0000"/>
                </a:solidFill>
              </a:rPr>
              <a:t>(</a:t>
            </a:r>
            <a:r>
              <a:rPr lang="en-US" altLang="zh-TW" sz="2000" dirty="0" smtClean="0"/>
              <a:t>5-point</a:t>
            </a:r>
            <a:r>
              <a:rPr lang="en-US" altLang="zh-TW" sz="2000" dirty="0" smtClean="0">
                <a:solidFill>
                  <a:srgbClr val="FF0000"/>
                </a:solidFill>
              </a:rPr>
              <a:t>)</a:t>
            </a:r>
          </a:p>
          <a:p>
            <a:pPr marL="749808" lvl="4" indent="0">
              <a:buNone/>
            </a:pPr>
            <a:r>
              <a:rPr lang="en-US" altLang="zh-TW" sz="2400" dirty="0" smtClean="0">
                <a:solidFill>
                  <a:srgbClr val="FF0000"/>
                </a:solidFill>
              </a:rPr>
              <a:t>	</a:t>
            </a:r>
            <a:r>
              <a:rPr lang="zh-TW" altLang="en-US" sz="2400" dirty="0" smtClean="0">
                <a:solidFill>
                  <a:schemeClr val="tx1"/>
                </a:solidFill>
              </a:rPr>
              <a:t>   </a:t>
            </a:r>
            <a:r>
              <a:rPr lang="en-US" altLang="zh-TW" sz="2400" dirty="0" smtClean="0">
                <a:solidFill>
                  <a:schemeClr val="tx1"/>
                </a:solidFill>
              </a:rPr>
              <a:t>Perfect</a:t>
            </a:r>
            <a:r>
              <a:rPr lang="en-US" altLang="zh-TW" sz="2400" dirty="0">
                <a:solidFill>
                  <a:schemeClr val="tx1"/>
                </a:solidFill>
              </a:rPr>
              <a:t>, Excellent, Good, Fair, </a:t>
            </a:r>
            <a:r>
              <a:rPr lang="en-US" altLang="zh-TW" sz="2400" dirty="0" smtClean="0">
                <a:solidFill>
                  <a:schemeClr val="tx1"/>
                </a:solidFill>
              </a:rPr>
              <a:t>Bad</a:t>
            </a:r>
            <a:endParaRPr lang="en-US" altLang="zh-TW" sz="2400" dirty="0">
              <a:solidFill>
                <a:schemeClr val="tx1"/>
              </a:solidFill>
            </a:endParaRPr>
          </a:p>
          <a:p>
            <a:pPr marL="566928" lvl="3" indent="0">
              <a:buNone/>
            </a:pPr>
            <a:endParaRPr lang="en-US" altLang="zh-TW" sz="2400" dirty="0" smtClean="0"/>
          </a:p>
          <a:p>
            <a:pPr lvl="3"/>
            <a:endParaRPr lang="en-US" altLang="zh-TW" sz="2600" dirty="0" smtClean="0"/>
          </a:p>
        </p:txBody>
      </p:sp>
    </p:spTree>
    <p:extLst>
      <p:ext uri="{BB962C8B-B14F-4D97-AF65-F5344CB8AC3E}">
        <p14:creationId xmlns:p14="http://schemas.microsoft.com/office/powerpoint/2010/main" val="4050118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Experiment</a:t>
            </a:r>
            <a:endParaRPr lang="zh-TW" altLang="en-US" dirty="0"/>
          </a:p>
        </p:txBody>
      </p:sp>
      <p:pic>
        <p:nvPicPr>
          <p:cNvPr id="4" name="內容版面配置區 3"/>
          <p:cNvPicPr>
            <a:picLocks noGrp="1" noChangeAspect="1"/>
          </p:cNvPicPr>
          <p:nvPr>
            <p:ph idx="1"/>
          </p:nvPr>
        </p:nvPicPr>
        <p:blipFill>
          <a:blip r:embed="rId3"/>
          <a:stretch>
            <a:fillRect/>
          </a:stretch>
        </p:blipFill>
        <p:spPr>
          <a:xfrm>
            <a:off x="559797" y="2133601"/>
            <a:ext cx="11133365" cy="3391958"/>
          </a:xfrm>
          <a:prstGeom prst="rect">
            <a:avLst/>
          </a:prstGeom>
        </p:spPr>
      </p:pic>
    </p:spTree>
    <p:extLst>
      <p:ext uri="{BB962C8B-B14F-4D97-AF65-F5344CB8AC3E}">
        <p14:creationId xmlns:p14="http://schemas.microsoft.com/office/powerpoint/2010/main" val="1640953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Experiment</a:t>
            </a:r>
            <a:endParaRPr lang="zh-TW" altLang="en-US" dirty="0"/>
          </a:p>
        </p:txBody>
      </p:sp>
      <p:pic>
        <p:nvPicPr>
          <p:cNvPr id="4" name="內容版面配置區 3"/>
          <p:cNvPicPr>
            <a:picLocks noGrp="1" noChangeAspect="1"/>
          </p:cNvPicPr>
          <p:nvPr>
            <p:ph idx="1"/>
          </p:nvPr>
        </p:nvPicPr>
        <p:blipFill>
          <a:blip r:embed="rId3"/>
          <a:stretch>
            <a:fillRect/>
          </a:stretch>
        </p:blipFill>
        <p:spPr>
          <a:xfrm>
            <a:off x="641556" y="1737361"/>
            <a:ext cx="10788444" cy="4578392"/>
          </a:xfrm>
          <a:prstGeom prst="rect">
            <a:avLst/>
          </a:prstGeom>
        </p:spPr>
      </p:pic>
    </p:spTree>
    <p:extLst>
      <p:ext uri="{BB962C8B-B14F-4D97-AF65-F5344CB8AC3E}">
        <p14:creationId xmlns:p14="http://schemas.microsoft.com/office/powerpoint/2010/main" val="2416804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Experiment</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3106738" y="1952625"/>
            <a:ext cx="6038850" cy="3810000"/>
          </a:xfrm>
          <a:prstGeom prst="rect">
            <a:avLst/>
          </a:prstGeom>
        </p:spPr>
      </p:pic>
    </p:spTree>
    <p:extLst>
      <p:ext uri="{BB962C8B-B14F-4D97-AF65-F5344CB8AC3E}">
        <p14:creationId xmlns:p14="http://schemas.microsoft.com/office/powerpoint/2010/main" val="322997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Outline</a:t>
            </a:r>
            <a:endParaRPr lang="zh-TW" altLang="en-US" dirty="0"/>
          </a:p>
        </p:txBody>
      </p:sp>
      <p:sp>
        <p:nvSpPr>
          <p:cNvPr id="3" name="內容版面配置區 2"/>
          <p:cNvSpPr>
            <a:spLocks noGrp="1"/>
          </p:cNvSpPr>
          <p:nvPr>
            <p:ph idx="1"/>
          </p:nvPr>
        </p:nvSpPr>
        <p:spPr/>
        <p:txBody>
          <a:bodyPr/>
          <a:lstStyle/>
          <a:p>
            <a:pPr>
              <a:lnSpc>
                <a:spcPct val="150000"/>
              </a:lnSpc>
            </a:pPr>
            <a:r>
              <a:rPr lang="en-US" altLang="zh-TW" sz="2400" dirty="0" smtClean="0"/>
              <a:t>•</a:t>
            </a:r>
            <a:r>
              <a:rPr lang="en-US" altLang="zh-TW" sz="2400" dirty="0"/>
              <a:t>Introduction</a:t>
            </a:r>
          </a:p>
          <a:p>
            <a:pPr>
              <a:lnSpc>
                <a:spcPct val="150000"/>
              </a:lnSpc>
            </a:pPr>
            <a:r>
              <a:rPr lang="en-US" altLang="zh-TW" sz="2400" dirty="0"/>
              <a:t>•Method</a:t>
            </a:r>
          </a:p>
          <a:p>
            <a:pPr>
              <a:lnSpc>
                <a:spcPct val="150000"/>
              </a:lnSpc>
            </a:pPr>
            <a:r>
              <a:rPr lang="en-US" altLang="zh-TW" sz="2400" dirty="0"/>
              <a:t>•Experiment</a:t>
            </a:r>
          </a:p>
          <a:p>
            <a:pPr>
              <a:lnSpc>
                <a:spcPct val="150000"/>
              </a:lnSpc>
            </a:pPr>
            <a:r>
              <a:rPr lang="en-US" altLang="zh-TW" sz="2400" dirty="0"/>
              <a:t>•</a:t>
            </a:r>
            <a:r>
              <a:rPr lang="en-US" altLang="zh-TW" sz="2400" b="1" dirty="0">
                <a:solidFill>
                  <a:srgbClr val="FF0000"/>
                </a:solidFill>
              </a:rPr>
              <a:t>Conclusion </a:t>
            </a:r>
          </a:p>
          <a:p>
            <a:endParaRPr lang="zh-TW" altLang="en-US" dirty="0"/>
          </a:p>
        </p:txBody>
      </p:sp>
    </p:spTree>
    <p:extLst>
      <p:ext uri="{BB962C8B-B14F-4D97-AF65-F5344CB8AC3E}">
        <p14:creationId xmlns:p14="http://schemas.microsoft.com/office/powerpoint/2010/main" val="2198234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Conclusion</a:t>
            </a:r>
            <a:endParaRPr lang="zh-TW" altLang="en-US" dirty="0"/>
          </a:p>
        </p:txBody>
      </p:sp>
      <p:sp>
        <p:nvSpPr>
          <p:cNvPr id="3" name="內容版面配置區 2"/>
          <p:cNvSpPr>
            <a:spLocks noGrp="1"/>
          </p:cNvSpPr>
          <p:nvPr>
            <p:ph idx="1"/>
          </p:nvPr>
        </p:nvSpPr>
        <p:spPr/>
        <p:txBody>
          <a:bodyPr>
            <a:normAutofit/>
          </a:bodyPr>
          <a:lstStyle/>
          <a:p>
            <a:pPr lvl="1"/>
            <a:r>
              <a:rPr lang="en-US" altLang="zh-TW" sz="2400" dirty="0" smtClean="0"/>
              <a:t>We </a:t>
            </a:r>
            <a:r>
              <a:rPr lang="en-US" altLang="zh-TW" sz="2400" dirty="0"/>
              <a:t>propose a ‘hover’ rate feature based on an image-specific interaction on the Search Results Page</a:t>
            </a:r>
            <a:r>
              <a:rPr lang="en-US" altLang="zh-TW" sz="2400" dirty="0" smtClean="0"/>
              <a:t>.</a:t>
            </a:r>
          </a:p>
          <a:p>
            <a:pPr lvl="1"/>
            <a:endParaRPr lang="en-US" altLang="zh-TW" sz="2400" dirty="0" smtClean="0"/>
          </a:p>
          <a:p>
            <a:pPr lvl="1"/>
            <a:r>
              <a:rPr lang="en-US" altLang="zh-TW" sz="2400" dirty="0" smtClean="0"/>
              <a:t>We </a:t>
            </a:r>
            <a:r>
              <a:rPr lang="en-US" altLang="zh-TW" sz="2400" dirty="0"/>
              <a:t>propose two sets of user behavior features based on user interactions with the image Preview Page : (</a:t>
            </a:r>
            <a:r>
              <a:rPr lang="en-US" altLang="zh-TW" sz="2400" dirty="0" err="1"/>
              <a:t>i</a:t>
            </a:r>
            <a:r>
              <a:rPr lang="en-US" altLang="zh-TW" sz="2400" dirty="0"/>
              <a:t>) click-through from the preview page to the host/referral page where the image is embedded, and (ii) a set of dwell time features</a:t>
            </a:r>
            <a:r>
              <a:rPr lang="en-US" altLang="zh-TW" sz="2400" dirty="0" smtClean="0"/>
              <a:t>.</a:t>
            </a:r>
          </a:p>
          <a:p>
            <a:pPr lvl="1"/>
            <a:endParaRPr lang="en-US" altLang="zh-TW" sz="2400" dirty="0" smtClean="0"/>
          </a:p>
          <a:p>
            <a:pPr lvl="1"/>
            <a:r>
              <a:rPr lang="en-US" altLang="zh-TW" sz="2400" dirty="0" smtClean="0"/>
              <a:t>We </a:t>
            </a:r>
            <a:r>
              <a:rPr lang="en-US" altLang="zh-TW" sz="2400" dirty="0"/>
              <a:t>evaluate these novel features in a learning to rank framework using a large scale annotated corpus, and show that they achieve significant improvements over a strong baseline based on standard click features.</a:t>
            </a:r>
            <a:endParaRPr lang="en-US" altLang="zh-TW" sz="2400" dirty="0" smtClean="0"/>
          </a:p>
        </p:txBody>
      </p:sp>
    </p:spTree>
    <p:extLst>
      <p:ext uri="{BB962C8B-B14F-4D97-AF65-F5344CB8AC3E}">
        <p14:creationId xmlns:p14="http://schemas.microsoft.com/office/powerpoint/2010/main" val="321591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Outline</a:t>
            </a:r>
            <a:endParaRPr lang="zh-TW" altLang="en-US" dirty="0"/>
          </a:p>
        </p:txBody>
      </p:sp>
      <p:sp>
        <p:nvSpPr>
          <p:cNvPr id="3" name="內容版面配置區 2"/>
          <p:cNvSpPr>
            <a:spLocks noGrp="1"/>
          </p:cNvSpPr>
          <p:nvPr>
            <p:ph idx="1"/>
          </p:nvPr>
        </p:nvSpPr>
        <p:spPr/>
        <p:txBody>
          <a:bodyPr/>
          <a:lstStyle/>
          <a:p>
            <a:pPr lvl="0">
              <a:lnSpc>
                <a:spcPct val="150000"/>
              </a:lnSpc>
              <a:buClr>
                <a:srgbClr val="1CADE4"/>
              </a:buClr>
            </a:pPr>
            <a:r>
              <a:rPr lang="en-US" altLang="zh-TW" sz="2800" dirty="0">
                <a:solidFill>
                  <a:prstClr val="black">
                    <a:lumMod val="75000"/>
                    <a:lumOff val="25000"/>
                  </a:prstClr>
                </a:solidFill>
              </a:rPr>
              <a:t>•</a:t>
            </a:r>
            <a:r>
              <a:rPr lang="en-US" altLang="zh-TW" sz="2800" b="1" dirty="0">
                <a:solidFill>
                  <a:srgbClr val="FF0000"/>
                </a:solidFill>
              </a:rPr>
              <a:t>Introduction</a:t>
            </a:r>
            <a:endParaRPr lang="en-US" altLang="zh-TW" sz="2800" dirty="0">
              <a:solidFill>
                <a:srgbClr val="FF0000"/>
              </a:solidFill>
            </a:endParaRPr>
          </a:p>
          <a:p>
            <a:pPr lvl="0">
              <a:lnSpc>
                <a:spcPct val="150000"/>
              </a:lnSpc>
              <a:buClr>
                <a:srgbClr val="1CADE4"/>
              </a:buClr>
            </a:pPr>
            <a:r>
              <a:rPr lang="en-US" altLang="zh-TW" sz="2800" dirty="0">
                <a:solidFill>
                  <a:prstClr val="black">
                    <a:lumMod val="75000"/>
                    <a:lumOff val="25000"/>
                  </a:prstClr>
                </a:solidFill>
              </a:rPr>
              <a:t>•Method</a:t>
            </a:r>
          </a:p>
          <a:p>
            <a:pPr lvl="0">
              <a:lnSpc>
                <a:spcPct val="150000"/>
              </a:lnSpc>
              <a:buClr>
                <a:srgbClr val="1CADE4"/>
              </a:buClr>
            </a:pPr>
            <a:r>
              <a:rPr lang="en-US" altLang="zh-TW" sz="2800" dirty="0">
                <a:solidFill>
                  <a:prstClr val="black">
                    <a:lumMod val="75000"/>
                    <a:lumOff val="25000"/>
                  </a:prstClr>
                </a:solidFill>
              </a:rPr>
              <a:t>•Experiment</a:t>
            </a:r>
          </a:p>
          <a:p>
            <a:pPr lvl="0">
              <a:lnSpc>
                <a:spcPct val="150000"/>
              </a:lnSpc>
              <a:buClr>
                <a:srgbClr val="1CADE4"/>
              </a:buClr>
            </a:pPr>
            <a:r>
              <a:rPr lang="en-US" altLang="zh-TW" sz="2800" dirty="0">
                <a:solidFill>
                  <a:prstClr val="black">
                    <a:lumMod val="75000"/>
                    <a:lumOff val="25000"/>
                  </a:prstClr>
                </a:solidFill>
              </a:rPr>
              <a:t>•Conclusion </a:t>
            </a:r>
          </a:p>
          <a:p>
            <a:endParaRPr lang="zh-TW" altLang="en-US" dirty="0"/>
          </a:p>
        </p:txBody>
      </p:sp>
    </p:spTree>
    <p:extLst>
      <p:ext uri="{BB962C8B-B14F-4D97-AF65-F5344CB8AC3E}">
        <p14:creationId xmlns:p14="http://schemas.microsoft.com/office/powerpoint/2010/main" val="3682976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37360"/>
            <a:ext cx="6266688" cy="3677149"/>
          </a:xfrm>
        </p:spPr>
      </p:pic>
      <p:sp>
        <p:nvSpPr>
          <p:cNvPr id="2" name="標題 1"/>
          <p:cNvSpPr>
            <a:spLocks noGrp="1"/>
          </p:cNvSpPr>
          <p:nvPr>
            <p:ph type="title"/>
          </p:nvPr>
        </p:nvSpPr>
        <p:spPr/>
        <p:txBody>
          <a:bodyPr/>
          <a:lstStyle/>
          <a:p>
            <a:pPr algn="ctr"/>
            <a:r>
              <a:rPr lang="en-US" altLang="zh-TW" dirty="0"/>
              <a:t>Introduction</a:t>
            </a:r>
            <a:endParaRPr lang="zh-TW" altLang="en-US" dirty="0"/>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162" y="1738621"/>
            <a:ext cx="5843838" cy="3675888"/>
          </a:xfrm>
          <a:prstGeom prst="rect">
            <a:avLst/>
          </a:prstGeom>
        </p:spPr>
      </p:pic>
    </p:spTree>
    <p:extLst>
      <p:ext uri="{BB962C8B-B14F-4D97-AF65-F5344CB8AC3E}">
        <p14:creationId xmlns:p14="http://schemas.microsoft.com/office/powerpoint/2010/main" val="287489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Introduction</a:t>
            </a:r>
            <a:endParaRPr lang="zh-TW" altLang="en-US" dirty="0"/>
          </a:p>
        </p:txBody>
      </p:sp>
      <p:sp>
        <p:nvSpPr>
          <p:cNvPr id="3" name="內容版面配置區 2"/>
          <p:cNvSpPr>
            <a:spLocks noGrp="1"/>
          </p:cNvSpPr>
          <p:nvPr>
            <p:ph idx="1"/>
          </p:nvPr>
        </p:nvSpPr>
        <p:spPr/>
        <p:txBody>
          <a:bodyPr/>
          <a:lstStyle/>
          <a:p>
            <a:pPr lvl="1"/>
            <a:r>
              <a:rPr lang="en-US" altLang="zh-TW" sz="2800" dirty="0" smtClean="0"/>
              <a:t>Motive</a:t>
            </a:r>
          </a:p>
          <a:p>
            <a:pPr marL="201168" lvl="1" indent="0">
              <a:buNone/>
            </a:pPr>
            <a:endParaRPr lang="en-US" altLang="zh-TW" sz="2800" dirty="0" smtClean="0"/>
          </a:p>
          <a:p>
            <a:pPr lvl="1"/>
            <a:r>
              <a:rPr lang="en-US" altLang="zh-TW" sz="2800" dirty="0" smtClean="0"/>
              <a:t>Goal</a:t>
            </a:r>
            <a:endParaRPr lang="en-US" altLang="zh-TW" sz="2800" dirty="0"/>
          </a:p>
          <a:p>
            <a:pPr marL="201168" lvl="1" indent="0">
              <a:buNone/>
            </a:pPr>
            <a:r>
              <a:rPr lang="en-US" altLang="zh-TW" sz="2400" dirty="0" smtClean="0"/>
              <a:t>we </a:t>
            </a:r>
            <a:r>
              <a:rPr lang="en-US" altLang="zh-TW" sz="2400" dirty="0"/>
              <a:t>address this gap by leveraging the rich user interactions with web image search results to extract implicit relevance feedback information and improve search engine rankings. </a:t>
            </a:r>
            <a:endParaRPr lang="zh-TW" altLang="zh-TW" sz="2400" dirty="0"/>
          </a:p>
          <a:p>
            <a:pPr lvl="1"/>
            <a:endParaRPr lang="en-US" altLang="zh-TW" sz="2800" dirty="0"/>
          </a:p>
          <a:p>
            <a:endParaRPr lang="zh-TW" altLang="en-US" dirty="0"/>
          </a:p>
        </p:txBody>
      </p:sp>
    </p:spTree>
    <p:extLst>
      <p:ext uri="{BB962C8B-B14F-4D97-AF65-F5344CB8AC3E}">
        <p14:creationId xmlns:p14="http://schemas.microsoft.com/office/powerpoint/2010/main" val="195858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Outline</a:t>
            </a:r>
            <a:endParaRPr lang="zh-TW" altLang="en-US" dirty="0"/>
          </a:p>
        </p:txBody>
      </p:sp>
      <p:sp>
        <p:nvSpPr>
          <p:cNvPr id="3" name="內容版面配置區 2"/>
          <p:cNvSpPr>
            <a:spLocks noGrp="1"/>
          </p:cNvSpPr>
          <p:nvPr>
            <p:ph idx="1"/>
          </p:nvPr>
        </p:nvSpPr>
        <p:spPr/>
        <p:txBody>
          <a:bodyPr/>
          <a:lstStyle/>
          <a:p>
            <a:pPr>
              <a:lnSpc>
                <a:spcPct val="150000"/>
              </a:lnSpc>
            </a:pPr>
            <a:r>
              <a:rPr lang="en-US" altLang="zh-TW" sz="2800" dirty="0" smtClean="0"/>
              <a:t>•</a:t>
            </a:r>
            <a:r>
              <a:rPr lang="en-US" altLang="zh-TW" sz="2800" dirty="0"/>
              <a:t>Introduction</a:t>
            </a:r>
          </a:p>
          <a:p>
            <a:pPr>
              <a:lnSpc>
                <a:spcPct val="150000"/>
              </a:lnSpc>
            </a:pPr>
            <a:r>
              <a:rPr lang="en-US" altLang="zh-TW" sz="2800" dirty="0"/>
              <a:t>•</a:t>
            </a:r>
            <a:r>
              <a:rPr lang="en-US" altLang="zh-TW" sz="2800" b="1" dirty="0">
                <a:solidFill>
                  <a:srgbClr val="FF0000"/>
                </a:solidFill>
              </a:rPr>
              <a:t>Method</a:t>
            </a:r>
          </a:p>
          <a:p>
            <a:pPr>
              <a:lnSpc>
                <a:spcPct val="150000"/>
              </a:lnSpc>
            </a:pPr>
            <a:r>
              <a:rPr lang="en-US" altLang="zh-TW" sz="2800" dirty="0"/>
              <a:t>•Experiment</a:t>
            </a:r>
          </a:p>
          <a:p>
            <a:pPr>
              <a:lnSpc>
                <a:spcPct val="150000"/>
              </a:lnSpc>
            </a:pPr>
            <a:r>
              <a:rPr lang="en-US" altLang="zh-TW" sz="2800" dirty="0"/>
              <a:t>•Conclusion </a:t>
            </a:r>
          </a:p>
          <a:p>
            <a:endParaRPr lang="zh-TW" altLang="en-US" dirty="0"/>
          </a:p>
        </p:txBody>
      </p:sp>
    </p:spTree>
    <p:extLst>
      <p:ext uri="{BB962C8B-B14F-4D97-AF65-F5344CB8AC3E}">
        <p14:creationId xmlns:p14="http://schemas.microsoft.com/office/powerpoint/2010/main" val="978114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Method</a:t>
            </a:r>
            <a:endParaRPr lang="zh-TW" altLang="en-US" dirty="0"/>
          </a:p>
        </p:txBody>
      </p:sp>
      <p:sp>
        <p:nvSpPr>
          <p:cNvPr id="3" name="內容版面配置區 2"/>
          <p:cNvSpPr>
            <a:spLocks noGrp="1"/>
          </p:cNvSpPr>
          <p:nvPr>
            <p:ph idx="1"/>
          </p:nvPr>
        </p:nvSpPr>
        <p:spPr/>
        <p:txBody>
          <a:bodyPr>
            <a:normAutofit/>
          </a:bodyPr>
          <a:lstStyle/>
          <a:p>
            <a:pPr lvl="1"/>
            <a:r>
              <a:rPr lang="en-US" altLang="zh-TW" sz="2400" b="1" dirty="0"/>
              <a:t>IMAGE SEARCH USER </a:t>
            </a:r>
            <a:r>
              <a:rPr lang="en-US" altLang="zh-TW" sz="2400" b="1" dirty="0" smtClean="0"/>
              <a:t>INTERACTION</a:t>
            </a:r>
          </a:p>
          <a:p>
            <a:pPr marL="201168" lvl="1" indent="0">
              <a:buNone/>
            </a:pPr>
            <a:r>
              <a:rPr lang="en-US" altLang="zh-TW" sz="2400" dirty="0" smtClean="0"/>
              <a:t>	-</a:t>
            </a:r>
            <a:r>
              <a:rPr lang="zh-TW" altLang="en-US" sz="2400" dirty="0" smtClean="0"/>
              <a:t> </a:t>
            </a:r>
            <a:r>
              <a:rPr lang="en-US" altLang="zh-TW" sz="2400" dirty="0" smtClean="0"/>
              <a:t>hover</a:t>
            </a:r>
            <a:br>
              <a:rPr lang="en-US" altLang="zh-TW" sz="2400" dirty="0" smtClean="0"/>
            </a:br>
            <a:r>
              <a:rPr lang="en-US" altLang="zh-TW" sz="2400" dirty="0" smtClean="0"/>
              <a:t>	-</a:t>
            </a:r>
            <a:r>
              <a:rPr lang="zh-TW" altLang="en-US" sz="2400" dirty="0" smtClean="0"/>
              <a:t> </a:t>
            </a:r>
            <a:r>
              <a:rPr lang="en-US" altLang="zh-TW" sz="2400" dirty="0" smtClean="0"/>
              <a:t>Thumbnails</a:t>
            </a:r>
            <a:br>
              <a:rPr lang="en-US" altLang="zh-TW" sz="2400" dirty="0" smtClean="0"/>
            </a:br>
            <a:r>
              <a:rPr lang="en-US" altLang="zh-TW" sz="2400" dirty="0" smtClean="0"/>
              <a:t>	-</a:t>
            </a:r>
            <a:r>
              <a:rPr lang="zh-TW" altLang="en-US" sz="2400" dirty="0" smtClean="0"/>
              <a:t> </a:t>
            </a:r>
            <a:r>
              <a:rPr lang="en-US" altLang="zh-TW" sz="2400" dirty="0" smtClean="0"/>
              <a:t>Navigation </a:t>
            </a:r>
            <a:br>
              <a:rPr lang="en-US" altLang="zh-TW" sz="2400" dirty="0" smtClean="0"/>
            </a:br>
            <a:r>
              <a:rPr lang="en-US" altLang="zh-TW" sz="2400" dirty="0" smtClean="0"/>
              <a:t>	-</a:t>
            </a:r>
            <a:r>
              <a:rPr lang="zh-TW" altLang="en-US" sz="2400" dirty="0" smtClean="0"/>
              <a:t> </a:t>
            </a:r>
            <a:r>
              <a:rPr lang="en-US" altLang="zh-TW" sz="2400" dirty="0" smtClean="0"/>
              <a:t>Referral Page</a:t>
            </a:r>
          </a:p>
          <a:p>
            <a:pPr lvl="1"/>
            <a:endParaRPr lang="en-US" altLang="zh-TW" sz="2400" dirty="0"/>
          </a:p>
          <a:p>
            <a:pPr lvl="1"/>
            <a:r>
              <a:rPr lang="en-US" altLang="zh-TW" sz="2400" dirty="0" smtClean="0"/>
              <a:t>Context </a:t>
            </a:r>
            <a:r>
              <a:rPr lang="en-US" altLang="zh-TW" sz="2400" dirty="0"/>
              <a:t>of Images in </a:t>
            </a:r>
            <a:r>
              <a:rPr lang="en-US" altLang="zh-TW" sz="2400" dirty="0" smtClean="0"/>
              <a:t>Web</a:t>
            </a:r>
            <a:br>
              <a:rPr lang="en-US" altLang="zh-TW" sz="2400" dirty="0" smtClean="0"/>
            </a:br>
            <a:endParaRPr lang="en-US" altLang="zh-TW" sz="2400" dirty="0"/>
          </a:p>
          <a:p>
            <a:pPr lvl="1"/>
            <a:r>
              <a:rPr lang="en-US" altLang="zh-TW" sz="2400" dirty="0" smtClean="0"/>
              <a:t>Relevance </a:t>
            </a:r>
            <a:r>
              <a:rPr lang="en-US" altLang="zh-TW" sz="2400" dirty="0"/>
              <a:t>Requirements for Image Search</a:t>
            </a:r>
            <a:endParaRPr lang="zh-TW" altLang="en-US" sz="2400" dirty="0"/>
          </a:p>
        </p:txBody>
      </p:sp>
    </p:spTree>
    <p:extLst>
      <p:ext uri="{BB962C8B-B14F-4D97-AF65-F5344CB8AC3E}">
        <p14:creationId xmlns:p14="http://schemas.microsoft.com/office/powerpoint/2010/main" val="717839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Method</a:t>
            </a:r>
            <a:endParaRPr lang="zh-TW" altLang="en-US" dirty="0"/>
          </a:p>
        </p:txBody>
      </p:sp>
      <p:sp>
        <p:nvSpPr>
          <p:cNvPr id="3" name="內容版面配置區 2"/>
          <p:cNvSpPr>
            <a:spLocks noGrp="1"/>
          </p:cNvSpPr>
          <p:nvPr>
            <p:ph idx="1"/>
          </p:nvPr>
        </p:nvSpPr>
        <p:spPr/>
        <p:txBody>
          <a:bodyPr>
            <a:normAutofit lnSpcReduction="10000"/>
          </a:bodyPr>
          <a:lstStyle/>
          <a:p>
            <a:pPr lvl="1"/>
            <a:r>
              <a:rPr lang="en-US" altLang="zh-TW" sz="2600" b="1" dirty="0" smtClean="0"/>
              <a:t>Implicit </a:t>
            </a:r>
            <a:r>
              <a:rPr lang="en-US" altLang="zh-TW" sz="2600" b="1" dirty="0"/>
              <a:t>relevance feedback </a:t>
            </a:r>
            <a:r>
              <a:rPr lang="en-US" altLang="zh-TW" sz="2600" b="1" dirty="0" smtClean="0"/>
              <a:t>features</a:t>
            </a:r>
          </a:p>
          <a:p>
            <a:pPr lvl="2"/>
            <a:r>
              <a:rPr lang="en-US" altLang="zh-TW" sz="2200" dirty="0"/>
              <a:t>from the Image Search Results </a:t>
            </a:r>
            <a:r>
              <a:rPr lang="en-US" altLang="zh-TW" sz="2200" dirty="0" smtClean="0"/>
              <a:t>Page (SRP)</a:t>
            </a:r>
          </a:p>
          <a:p>
            <a:pPr marL="1024128" lvl="3" indent="-457200">
              <a:buAutoNum type="arabicParenBoth"/>
            </a:pPr>
            <a:r>
              <a:rPr lang="en-US" altLang="zh-TW" sz="2200" dirty="0" smtClean="0"/>
              <a:t>click-through rate (CTR)</a:t>
            </a:r>
            <a:r>
              <a:rPr lang="en-US" altLang="zh-TW" sz="2200" dirty="0"/>
              <a:t/>
            </a:r>
            <a:br>
              <a:rPr lang="en-US" altLang="zh-TW" sz="2200" dirty="0"/>
            </a:br>
            <a:r>
              <a:rPr lang="en-US" altLang="zh-TW" sz="2200" dirty="0"/>
              <a:t/>
            </a:r>
            <a:br>
              <a:rPr lang="en-US" altLang="zh-TW" sz="2200" dirty="0"/>
            </a:br>
            <a:r>
              <a:rPr lang="en-US" altLang="zh-TW" sz="2200" dirty="0" smtClean="0"/>
              <a:t>	</a:t>
            </a:r>
            <a:br>
              <a:rPr lang="en-US" altLang="zh-TW" sz="2200" dirty="0" smtClean="0"/>
            </a:br>
            <a:endParaRPr lang="en-US" altLang="zh-TW" sz="2200" dirty="0" smtClean="0"/>
          </a:p>
          <a:p>
            <a:pPr marL="1024128" lvl="3" indent="-457200">
              <a:buAutoNum type="arabicParenBoth"/>
            </a:pPr>
            <a:r>
              <a:rPr lang="en-US" altLang="zh-TW" sz="2200" dirty="0"/>
              <a:t>hover-through </a:t>
            </a:r>
            <a:r>
              <a:rPr lang="en-US" altLang="zh-TW" sz="2200" dirty="0" smtClean="0"/>
              <a:t>rate</a:t>
            </a:r>
            <a:r>
              <a:rPr lang="zh-TW" altLang="en-US" sz="2200" dirty="0" smtClean="0"/>
              <a:t> </a:t>
            </a:r>
            <a:r>
              <a:rPr lang="en-US" altLang="zh-TW" sz="2200" dirty="0" smtClean="0"/>
              <a:t>(HTR)</a:t>
            </a:r>
          </a:p>
          <a:p>
            <a:pPr marL="1024128" lvl="3" indent="-457200">
              <a:buAutoNum type="arabicParenBoth"/>
            </a:pPr>
            <a:endParaRPr lang="en-US" altLang="zh-TW" sz="2200" dirty="0"/>
          </a:p>
          <a:p>
            <a:pPr marL="1024128" lvl="3" indent="-457200">
              <a:buAutoNum type="arabicParenBoth"/>
            </a:pPr>
            <a:endParaRPr lang="en-US" altLang="zh-TW" sz="2200" dirty="0" smtClean="0"/>
          </a:p>
          <a:p>
            <a:pPr marL="1024128" lvl="3" indent="-457200">
              <a:buFont typeface="Calibri" pitchFamily="34" charset="0"/>
              <a:buAutoNum type="arabicParenBoth"/>
            </a:pPr>
            <a:r>
              <a:rPr lang="en-US" altLang="zh-TW" sz="2200" dirty="0" smtClean="0">
                <a:solidFill>
                  <a:schemeClr val="tx1"/>
                </a:solidFill>
              </a:rPr>
              <a:t>converted </a:t>
            </a:r>
            <a:r>
              <a:rPr lang="en-US" altLang="zh-TW" sz="2200" dirty="0">
                <a:solidFill>
                  <a:schemeClr val="tx1"/>
                </a:solidFill>
              </a:rPr>
              <a:t>hover rate (CHR)</a:t>
            </a:r>
          </a:p>
          <a:p>
            <a:pPr marL="566928" lvl="3" indent="0">
              <a:buNone/>
            </a:pPr>
            <a:r>
              <a:rPr lang="en-US" altLang="zh-TW" sz="2200" dirty="0" smtClean="0"/>
              <a:t/>
            </a:r>
            <a:br>
              <a:rPr lang="en-US" altLang="zh-TW" sz="2200" dirty="0" smtClean="0"/>
            </a:br>
            <a:endParaRPr lang="zh-TW" altLang="en-US" sz="2200" dirty="0"/>
          </a:p>
        </p:txBody>
      </p:sp>
      <p:pic>
        <p:nvPicPr>
          <p:cNvPr id="4" name="圖片 3"/>
          <p:cNvPicPr/>
          <p:nvPr/>
        </p:nvPicPr>
        <p:blipFill>
          <a:blip r:embed="rId3">
            <a:extLst>
              <a:ext uri="{28A0092B-C50C-407E-A947-70E740481C1C}">
                <a14:useLocalDpi xmlns:a14="http://schemas.microsoft.com/office/drawing/2010/main" val="0"/>
              </a:ext>
            </a:extLst>
          </a:blip>
          <a:srcRect/>
          <a:stretch>
            <a:fillRect/>
          </a:stretch>
        </p:blipFill>
        <p:spPr bwMode="auto">
          <a:xfrm>
            <a:off x="5782177" y="2528791"/>
            <a:ext cx="5547359" cy="1016027"/>
          </a:xfrm>
          <a:prstGeom prst="rect">
            <a:avLst/>
          </a:prstGeom>
          <a:noFill/>
          <a:ln>
            <a:noFill/>
          </a:ln>
        </p:spPr>
      </p:pic>
      <p:pic>
        <p:nvPicPr>
          <p:cNvPr id="5" name="圖片 4"/>
          <p:cNvPicPr/>
          <p:nvPr/>
        </p:nvPicPr>
        <p:blipFill>
          <a:blip r:embed="rId4">
            <a:extLst>
              <a:ext uri="{28A0092B-C50C-407E-A947-70E740481C1C}">
                <a14:useLocalDpi xmlns:a14="http://schemas.microsoft.com/office/drawing/2010/main" val="0"/>
              </a:ext>
            </a:extLst>
          </a:blip>
          <a:srcRect/>
          <a:stretch>
            <a:fillRect/>
          </a:stretch>
        </p:blipFill>
        <p:spPr bwMode="auto">
          <a:xfrm>
            <a:off x="5782177" y="3969006"/>
            <a:ext cx="5838725" cy="942181"/>
          </a:xfrm>
          <a:prstGeom prst="rect">
            <a:avLst/>
          </a:prstGeom>
          <a:noFill/>
          <a:ln>
            <a:noFill/>
          </a:ln>
        </p:spPr>
      </p:pic>
      <p:pic>
        <p:nvPicPr>
          <p:cNvPr id="6" name="圖片 5"/>
          <p:cNvPicPr/>
          <p:nvPr/>
        </p:nvPicPr>
        <p:blipFill>
          <a:blip r:embed="rId5">
            <a:extLst>
              <a:ext uri="{28A0092B-C50C-407E-A947-70E740481C1C}">
                <a14:useLocalDpi xmlns:a14="http://schemas.microsoft.com/office/drawing/2010/main" val="0"/>
              </a:ext>
            </a:extLst>
          </a:blip>
          <a:srcRect/>
          <a:stretch>
            <a:fillRect/>
          </a:stretch>
        </p:blipFill>
        <p:spPr bwMode="auto">
          <a:xfrm>
            <a:off x="5782177" y="5335375"/>
            <a:ext cx="6012581" cy="833387"/>
          </a:xfrm>
          <a:prstGeom prst="rect">
            <a:avLst/>
          </a:prstGeom>
          <a:noFill/>
          <a:ln>
            <a:noFill/>
          </a:ln>
        </p:spPr>
      </p:pic>
      <p:pic>
        <p:nvPicPr>
          <p:cNvPr id="9" name="圖片 8"/>
          <p:cNvPicPr>
            <a:picLocks noChangeAspect="1"/>
          </p:cNvPicPr>
          <p:nvPr/>
        </p:nvPicPr>
        <p:blipFill>
          <a:blip r:embed="rId6"/>
          <a:stretch>
            <a:fillRect/>
          </a:stretch>
        </p:blipFill>
        <p:spPr>
          <a:xfrm>
            <a:off x="9095933" y="180977"/>
            <a:ext cx="2379286" cy="2347814"/>
          </a:xfrm>
          <a:prstGeom prst="rect">
            <a:avLst/>
          </a:prstGeom>
        </p:spPr>
      </p:pic>
    </p:spTree>
    <p:extLst>
      <p:ext uri="{BB962C8B-B14F-4D97-AF65-F5344CB8AC3E}">
        <p14:creationId xmlns:p14="http://schemas.microsoft.com/office/powerpoint/2010/main" val="320125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Method</a:t>
            </a:r>
            <a:endParaRPr lang="zh-TW" altLang="en-US" dirty="0"/>
          </a:p>
        </p:txBody>
      </p:sp>
      <p:sp>
        <p:nvSpPr>
          <p:cNvPr id="3" name="內容版面配置區 2"/>
          <p:cNvSpPr>
            <a:spLocks noGrp="1"/>
          </p:cNvSpPr>
          <p:nvPr>
            <p:ph idx="1"/>
          </p:nvPr>
        </p:nvSpPr>
        <p:spPr>
          <a:xfrm>
            <a:off x="1097279" y="1845733"/>
            <a:ext cx="10569787" cy="4825999"/>
          </a:xfrm>
        </p:spPr>
        <p:txBody>
          <a:bodyPr/>
          <a:lstStyle/>
          <a:p>
            <a:pPr lvl="1"/>
            <a:r>
              <a:rPr lang="en-US" altLang="zh-TW" sz="2600" b="1" dirty="0"/>
              <a:t>Implicit relevance feedback features</a:t>
            </a:r>
          </a:p>
          <a:p>
            <a:pPr lvl="2"/>
            <a:r>
              <a:rPr lang="en-US" altLang="zh-TW" sz="2400" dirty="0"/>
              <a:t>from the Image Preview </a:t>
            </a:r>
            <a:r>
              <a:rPr lang="en-US" altLang="zh-TW" sz="2400" dirty="0" smtClean="0"/>
              <a:t>Page</a:t>
            </a:r>
            <a:endParaRPr lang="en-US" altLang="zh-TW" sz="2400" dirty="0"/>
          </a:p>
          <a:p>
            <a:pPr marL="841248" lvl="2" indent="-457200">
              <a:buFont typeface="+mj-lt"/>
              <a:buAutoNum type="arabicParenR"/>
            </a:pPr>
            <a:r>
              <a:rPr lang="en-US" altLang="zh-TW" sz="2400" dirty="0" smtClean="0"/>
              <a:t>Referral </a:t>
            </a:r>
            <a:r>
              <a:rPr lang="en-US" altLang="zh-TW" sz="2400" dirty="0"/>
              <a:t>Page Click-through Rate (RP-CTR</a:t>
            </a:r>
            <a:r>
              <a:rPr lang="en-US" altLang="zh-TW" sz="2400" dirty="0" smtClean="0"/>
              <a:t>)</a:t>
            </a:r>
          </a:p>
          <a:p>
            <a:pPr marL="841248" lvl="2" indent="-457200">
              <a:buFont typeface="+mj-lt"/>
              <a:buAutoNum type="arabicParenR"/>
            </a:pPr>
            <a:endParaRPr lang="en-US" altLang="zh-TW" sz="2400" dirty="0"/>
          </a:p>
          <a:p>
            <a:pPr marL="841248" lvl="2" indent="-457200">
              <a:buFont typeface="+mj-lt"/>
              <a:buAutoNum type="arabicParenR"/>
            </a:pPr>
            <a:endParaRPr lang="en-US" altLang="zh-TW" sz="2400" dirty="0" smtClean="0"/>
          </a:p>
          <a:p>
            <a:pPr marL="841248" lvl="2" indent="-457200">
              <a:buFont typeface="+mj-lt"/>
              <a:buAutoNum type="arabicParenR"/>
            </a:pPr>
            <a:r>
              <a:rPr lang="en-US" altLang="zh-TW" sz="2400" dirty="0">
                <a:solidFill>
                  <a:schemeClr val="tx1"/>
                </a:solidFill>
              </a:rPr>
              <a:t>Dwell Time Features </a:t>
            </a:r>
          </a:p>
          <a:p>
            <a:pPr lvl="4"/>
            <a:r>
              <a:rPr lang="en-US" altLang="zh-TW" sz="2400" dirty="0" smtClean="0"/>
              <a:t>Absolute </a:t>
            </a:r>
            <a:r>
              <a:rPr lang="en-US" altLang="zh-TW" sz="2400" dirty="0"/>
              <a:t>dwell time features: </a:t>
            </a:r>
            <a:r>
              <a:rPr lang="en-US" altLang="zh-TW" sz="2000" dirty="0"/>
              <a:t>the dwell time in seconds, and the log of the dwell time. </a:t>
            </a:r>
            <a:endParaRPr lang="en-US" altLang="zh-TW" sz="2000" dirty="0" smtClean="0"/>
          </a:p>
          <a:p>
            <a:pPr lvl="4"/>
            <a:r>
              <a:rPr lang="en-US" altLang="zh-TW" sz="2400" dirty="0" err="1" smtClean="0"/>
              <a:t>Normalised</a:t>
            </a:r>
            <a:r>
              <a:rPr lang="en-US" altLang="zh-TW" sz="2400" dirty="0" smtClean="0"/>
              <a:t> </a:t>
            </a:r>
            <a:r>
              <a:rPr lang="en-US" altLang="zh-TW" sz="2400" dirty="0"/>
              <a:t>dwell time </a:t>
            </a:r>
            <a:r>
              <a:rPr lang="en-US" altLang="zh-TW" sz="2400" dirty="0" smtClean="0"/>
              <a:t>features:</a:t>
            </a:r>
            <a:r>
              <a:rPr lang="zh-TW" altLang="en-US" sz="2400" dirty="0" smtClean="0"/>
              <a:t> </a:t>
            </a:r>
            <a:r>
              <a:rPr lang="en-US" altLang="zh-TW" sz="2000" dirty="0" smtClean="0"/>
              <a:t>dwell time can be dependent </a:t>
            </a:r>
            <a:r>
              <a:rPr lang="en-US" altLang="zh-TW" sz="2000" dirty="0"/>
              <a:t>on both the user and the task. </a:t>
            </a:r>
            <a:endParaRPr lang="en-US" altLang="zh-TW" sz="2000" dirty="0" smtClean="0"/>
          </a:p>
          <a:p>
            <a:pPr lvl="4"/>
            <a:r>
              <a:rPr lang="en-US" altLang="zh-TW" sz="2400" dirty="0"/>
              <a:t>Binary categorical dwell time features</a:t>
            </a:r>
            <a:endParaRPr lang="en-US" altLang="zh-TW" sz="2400" dirty="0" smtClean="0"/>
          </a:p>
        </p:txBody>
      </p:sp>
      <p:pic>
        <p:nvPicPr>
          <p:cNvPr id="5" name="圖片 4"/>
          <p:cNvPicPr>
            <a:picLocks noChangeAspect="1"/>
          </p:cNvPicPr>
          <p:nvPr/>
        </p:nvPicPr>
        <p:blipFill>
          <a:blip r:embed="rId3"/>
          <a:stretch>
            <a:fillRect/>
          </a:stretch>
        </p:blipFill>
        <p:spPr>
          <a:xfrm>
            <a:off x="4172545" y="3212572"/>
            <a:ext cx="6230531" cy="701059"/>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7432" y="0"/>
            <a:ext cx="4714568" cy="2965556"/>
          </a:xfrm>
          <a:prstGeom prst="rect">
            <a:avLst/>
          </a:prstGeom>
        </p:spPr>
      </p:pic>
    </p:spTree>
    <p:extLst>
      <p:ext uri="{BB962C8B-B14F-4D97-AF65-F5344CB8AC3E}">
        <p14:creationId xmlns:p14="http://schemas.microsoft.com/office/powerpoint/2010/main" val="2171856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圖片 3"/>
          <p:cNvPicPr>
            <a:picLocks noChangeAspect="1"/>
          </p:cNvPicPr>
          <p:nvPr/>
        </p:nvPicPr>
        <p:blipFill>
          <a:blip r:embed="rId3"/>
          <a:stretch>
            <a:fillRect/>
          </a:stretch>
        </p:blipFill>
        <p:spPr>
          <a:xfrm>
            <a:off x="0" y="35396"/>
            <a:ext cx="8338738" cy="6822604"/>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7942" y="274077"/>
            <a:ext cx="4224057" cy="2657014"/>
          </a:xfrm>
          <a:prstGeom prst="rect">
            <a:avLst/>
          </a:prstGeom>
        </p:spPr>
      </p:pic>
    </p:spTree>
    <p:extLst>
      <p:ext uri="{BB962C8B-B14F-4D97-AF65-F5344CB8AC3E}">
        <p14:creationId xmlns:p14="http://schemas.microsoft.com/office/powerpoint/2010/main" val="3758560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回顧">
  <a:themeElements>
    <a:clrScheme name="回顧">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有機</Template>
  <TotalTime>1264</TotalTime>
  <Words>646</Words>
  <Application>Microsoft Office PowerPoint</Application>
  <PresentationFormat>寬螢幕</PresentationFormat>
  <Paragraphs>134</Paragraphs>
  <Slides>18</Slides>
  <Notes>16</Notes>
  <HiddenSlides>0</HiddenSlides>
  <MMClips>0</MMClips>
  <ScaleCrop>false</ScaleCrop>
  <HeadingPairs>
    <vt:vector size="6" baseType="variant">
      <vt:variant>
        <vt:lpstr>使用字型</vt:lpstr>
      </vt:variant>
      <vt:variant>
        <vt:i4>5</vt:i4>
      </vt:variant>
      <vt:variant>
        <vt:lpstr>佈景主題</vt:lpstr>
      </vt:variant>
      <vt:variant>
        <vt:i4>2</vt:i4>
      </vt:variant>
      <vt:variant>
        <vt:lpstr>投影片標題</vt:lpstr>
      </vt:variant>
      <vt:variant>
        <vt:i4>18</vt:i4>
      </vt:variant>
    </vt:vector>
  </HeadingPairs>
  <TitlesOfParts>
    <vt:vector size="25" baseType="lpstr">
      <vt:lpstr>游ゴシック</vt:lpstr>
      <vt:lpstr>新細明體</vt:lpstr>
      <vt:lpstr>Calibri</vt:lpstr>
      <vt:lpstr>Calibri Light</vt:lpstr>
      <vt:lpstr>Wingdings 2</vt:lpstr>
      <vt:lpstr>HDOfficeLightV0</vt:lpstr>
      <vt:lpstr>回顧</vt:lpstr>
      <vt:lpstr>Leveraging User Interaction Signals for Web Image Search</vt:lpstr>
      <vt:lpstr>Outline</vt:lpstr>
      <vt:lpstr>Introduction</vt:lpstr>
      <vt:lpstr>Introduction</vt:lpstr>
      <vt:lpstr>Outline</vt:lpstr>
      <vt:lpstr>Method</vt:lpstr>
      <vt:lpstr>Method</vt:lpstr>
      <vt:lpstr>Method</vt:lpstr>
      <vt:lpstr>PowerPoint 簡報</vt:lpstr>
      <vt:lpstr>Method</vt:lpstr>
      <vt:lpstr>Outline</vt:lpstr>
      <vt:lpstr>Experiment</vt:lpstr>
      <vt:lpstr>Experiment</vt:lpstr>
      <vt:lpstr>Experiment</vt:lpstr>
      <vt:lpstr>Experiment</vt:lpstr>
      <vt:lpstr>Experiment</vt:lpstr>
      <vt:lpstr>Outline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nick</dc:creator>
  <cp:lastModifiedBy>nick</cp:lastModifiedBy>
  <cp:revision>74</cp:revision>
  <dcterms:created xsi:type="dcterms:W3CDTF">2017-06-01T09:18:01Z</dcterms:created>
  <dcterms:modified xsi:type="dcterms:W3CDTF">2017-06-13T13:25:40Z</dcterms:modified>
</cp:coreProperties>
</file>